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7" r:id="rId2"/>
    <p:sldId id="332" r:id="rId3"/>
    <p:sldId id="262" r:id="rId4"/>
    <p:sldId id="334" r:id="rId5"/>
    <p:sldId id="338" r:id="rId6"/>
    <p:sldId id="256" r:id="rId7"/>
    <p:sldId id="307" r:id="rId8"/>
    <p:sldId id="326" r:id="rId9"/>
    <p:sldId id="310" r:id="rId10"/>
    <p:sldId id="260" r:id="rId11"/>
    <p:sldId id="309" r:id="rId12"/>
    <p:sldId id="337" r:id="rId13"/>
    <p:sldId id="318" r:id="rId14"/>
    <p:sldId id="261" r:id="rId15"/>
    <p:sldId id="313" r:id="rId16"/>
    <p:sldId id="315" r:id="rId17"/>
    <p:sldId id="322" r:id="rId18"/>
    <p:sldId id="316" r:id="rId19"/>
    <p:sldId id="314" r:id="rId20"/>
    <p:sldId id="259" r:id="rId21"/>
    <p:sldId id="328" r:id="rId22"/>
    <p:sldId id="329" r:id="rId23"/>
    <p:sldId id="330" r:id="rId24"/>
    <p:sldId id="320" r:id="rId25"/>
    <p:sldId id="286" r:id="rId26"/>
    <p:sldId id="336" r:id="rId27"/>
    <p:sldId id="292" r:id="rId28"/>
    <p:sldId id="293" r:id="rId29"/>
    <p:sldId id="297" r:id="rId30"/>
    <p:sldId id="294" r:id="rId31"/>
    <p:sldId id="295" r:id="rId32"/>
    <p:sldId id="296" r:id="rId33"/>
    <p:sldId id="298" r:id="rId34"/>
    <p:sldId id="324" r:id="rId35"/>
    <p:sldId id="299" r:id="rId36"/>
    <p:sldId id="317"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69A"/>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4" autoAdjust="0"/>
    <p:restoredTop sz="80024" autoAdjust="0"/>
  </p:normalViewPr>
  <p:slideViewPr>
    <p:cSldViewPr>
      <p:cViewPr varScale="1">
        <p:scale>
          <a:sx n="91" d="100"/>
          <a:sy n="91" d="100"/>
        </p:scale>
        <p:origin x="93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90BCE57-58C8-4AE7-BA2F-D004AD83FD80}" type="datetimeFigureOut">
              <a:rPr lang="en-US" smtClean="0"/>
              <a:t>5/20/2020</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C8D7919-BE9F-4467-9042-6F6CBF1CA08D}" type="slidenum">
              <a:rPr lang="en-US" smtClean="0"/>
              <a:t>‹#›</a:t>
            </a:fld>
            <a:endParaRPr lang="en-US" dirty="0"/>
          </a:p>
        </p:txBody>
      </p:sp>
    </p:spTree>
    <p:extLst>
      <p:ext uri="{BB962C8B-B14F-4D97-AF65-F5344CB8AC3E}">
        <p14:creationId xmlns:p14="http://schemas.microsoft.com/office/powerpoint/2010/main" val="269845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3BB62F-4E2E-4F41-AEAD-D07E24DAA680}" type="datetimeFigureOut">
              <a:rPr lang="en-US" smtClean="0"/>
              <a:t>5/20/2020</a:t>
            </a:fld>
            <a:endParaRPr lang="en-US"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12B1B7-211C-470D-8B0B-79FB8D4C83B5}" type="slidenum">
              <a:rPr lang="en-US" smtClean="0"/>
              <a:t>‹#›</a:t>
            </a:fld>
            <a:endParaRPr lang="en-US" dirty="0"/>
          </a:p>
        </p:txBody>
      </p:sp>
    </p:spTree>
    <p:extLst>
      <p:ext uri="{BB962C8B-B14F-4D97-AF65-F5344CB8AC3E}">
        <p14:creationId xmlns:p14="http://schemas.microsoft.com/office/powerpoint/2010/main" val="340739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12B1B7-211C-470D-8B0B-79FB8D4C83B5}" type="slidenum">
              <a:rPr lang="en-US" smtClean="0"/>
              <a:t>1</a:t>
            </a:fld>
            <a:endParaRPr lang="en-US" dirty="0"/>
          </a:p>
        </p:txBody>
      </p:sp>
    </p:spTree>
    <p:extLst>
      <p:ext uri="{BB962C8B-B14F-4D97-AF65-F5344CB8AC3E}">
        <p14:creationId xmlns:p14="http://schemas.microsoft.com/office/powerpoint/2010/main" val="255024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11</a:t>
            </a:fld>
            <a:endParaRPr lang="en-US" dirty="0"/>
          </a:p>
        </p:txBody>
      </p:sp>
    </p:spTree>
    <p:extLst>
      <p:ext uri="{BB962C8B-B14F-4D97-AF65-F5344CB8AC3E}">
        <p14:creationId xmlns:p14="http://schemas.microsoft.com/office/powerpoint/2010/main" val="2358169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12</a:t>
            </a:fld>
            <a:endParaRPr lang="en-US" dirty="0"/>
          </a:p>
        </p:txBody>
      </p:sp>
    </p:spTree>
    <p:extLst>
      <p:ext uri="{BB962C8B-B14F-4D97-AF65-F5344CB8AC3E}">
        <p14:creationId xmlns:p14="http://schemas.microsoft.com/office/powerpoint/2010/main" val="211404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13</a:t>
            </a:fld>
            <a:endParaRPr lang="en-US" dirty="0"/>
          </a:p>
        </p:txBody>
      </p:sp>
    </p:spTree>
    <p:extLst>
      <p:ext uri="{BB962C8B-B14F-4D97-AF65-F5344CB8AC3E}">
        <p14:creationId xmlns:p14="http://schemas.microsoft.com/office/powerpoint/2010/main" val="1141750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14</a:t>
            </a:fld>
            <a:endParaRPr lang="en-US" dirty="0"/>
          </a:p>
        </p:txBody>
      </p:sp>
    </p:spTree>
    <p:extLst>
      <p:ext uri="{BB962C8B-B14F-4D97-AF65-F5344CB8AC3E}">
        <p14:creationId xmlns:p14="http://schemas.microsoft.com/office/powerpoint/2010/main" val="150007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15</a:t>
            </a:fld>
            <a:endParaRPr lang="en-US" dirty="0"/>
          </a:p>
        </p:txBody>
      </p:sp>
    </p:spTree>
    <p:extLst>
      <p:ext uri="{BB962C8B-B14F-4D97-AF65-F5344CB8AC3E}">
        <p14:creationId xmlns:p14="http://schemas.microsoft.com/office/powerpoint/2010/main" val="163029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16</a:t>
            </a:fld>
            <a:endParaRPr lang="en-US" dirty="0"/>
          </a:p>
        </p:txBody>
      </p:sp>
    </p:spTree>
    <p:extLst>
      <p:ext uri="{BB962C8B-B14F-4D97-AF65-F5344CB8AC3E}">
        <p14:creationId xmlns:p14="http://schemas.microsoft.com/office/powerpoint/2010/main" val="269398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17</a:t>
            </a:fld>
            <a:endParaRPr lang="en-US" dirty="0"/>
          </a:p>
        </p:txBody>
      </p:sp>
    </p:spTree>
    <p:extLst>
      <p:ext uri="{BB962C8B-B14F-4D97-AF65-F5344CB8AC3E}">
        <p14:creationId xmlns:p14="http://schemas.microsoft.com/office/powerpoint/2010/main" val="211460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18</a:t>
            </a:fld>
            <a:endParaRPr lang="en-US" dirty="0"/>
          </a:p>
        </p:txBody>
      </p:sp>
    </p:spTree>
    <p:extLst>
      <p:ext uri="{BB962C8B-B14F-4D97-AF65-F5344CB8AC3E}">
        <p14:creationId xmlns:p14="http://schemas.microsoft.com/office/powerpoint/2010/main" val="1618744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19</a:t>
            </a:fld>
            <a:endParaRPr lang="en-US" dirty="0"/>
          </a:p>
        </p:txBody>
      </p:sp>
    </p:spTree>
    <p:extLst>
      <p:ext uri="{BB962C8B-B14F-4D97-AF65-F5344CB8AC3E}">
        <p14:creationId xmlns:p14="http://schemas.microsoft.com/office/powerpoint/2010/main" val="1616943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20</a:t>
            </a:fld>
            <a:endParaRPr lang="en-US" dirty="0"/>
          </a:p>
        </p:txBody>
      </p:sp>
    </p:spTree>
    <p:extLst>
      <p:ext uri="{BB962C8B-B14F-4D97-AF65-F5344CB8AC3E}">
        <p14:creationId xmlns:p14="http://schemas.microsoft.com/office/powerpoint/2010/main" val="147346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3</a:t>
            </a:fld>
            <a:endParaRPr lang="en-US" dirty="0"/>
          </a:p>
        </p:txBody>
      </p:sp>
    </p:spTree>
    <p:extLst>
      <p:ext uri="{BB962C8B-B14F-4D97-AF65-F5344CB8AC3E}">
        <p14:creationId xmlns:p14="http://schemas.microsoft.com/office/powerpoint/2010/main" val="68922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21</a:t>
            </a:fld>
            <a:endParaRPr lang="en-US" dirty="0"/>
          </a:p>
        </p:txBody>
      </p:sp>
    </p:spTree>
    <p:extLst>
      <p:ext uri="{BB962C8B-B14F-4D97-AF65-F5344CB8AC3E}">
        <p14:creationId xmlns:p14="http://schemas.microsoft.com/office/powerpoint/2010/main" val="4290815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22</a:t>
            </a:fld>
            <a:endParaRPr lang="en-US" dirty="0"/>
          </a:p>
        </p:txBody>
      </p:sp>
    </p:spTree>
    <p:extLst>
      <p:ext uri="{BB962C8B-B14F-4D97-AF65-F5344CB8AC3E}">
        <p14:creationId xmlns:p14="http://schemas.microsoft.com/office/powerpoint/2010/main" val="893224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23</a:t>
            </a:fld>
            <a:endParaRPr lang="en-US" dirty="0"/>
          </a:p>
        </p:txBody>
      </p:sp>
    </p:spTree>
    <p:extLst>
      <p:ext uri="{BB962C8B-B14F-4D97-AF65-F5344CB8AC3E}">
        <p14:creationId xmlns:p14="http://schemas.microsoft.com/office/powerpoint/2010/main" val="2791737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24</a:t>
            </a:fld>
            <a:endParaRPr lang="en-US" dirty="0"/>
          </a:p>
        </p:txBody>
      </p:sp>
    </p:spTree>
    <p:extLst>
      <p:ext uri="{BB962C8B-B14F-4D97-AF65-F5344CB8AC3E}">
        <p14:creationId xmlns:p14="http://schemas.microsoft.com/office/powerpoint/2010/main" val="3315838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25</a:t>
            </a:fld>
            <a:endParaRPr lang="en-US" dirty="0"/>
          </a:p>
        </p:txBody>
      </p:sp>
    </p:spTree>
    <p:extLst>
      <p:ext uri="{BB962C8B-B14F-4D97-AF65-F5344CB8AC3E}">
        <p14:creationId xmlns:p14="http://schemas.microsoft.com/office/powerpoint/2010/main" val="1933941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26</a:t>
            </a:fld>
            <a:endParaRPr lang="en-US" dirty="0"/>
          </a:p>
        </p:txBody>
      </p:sp>
    </p:spTree>
    <p:extLst>
      <p:ext uri="{BB962C8B-B14F-4D97-AF65-F5344CB8AC3E}">
        <p14:creationId xmlns:p14="http://schemas.microsoft.com/office/powerpoint/2010/main" val="3360382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27</a:t>
            </a:fld>
            <a:endParaRPr lang="en-US" dirty="0"/>
          </a:p>
        </p:txBody>
      </p:sp>
    </p:spTree>
    <p:extLst>
      <p:ext uri="{BB962C8B-B14F-4D97-AF65-F5344CB8AC3E}">
        <p14:creationId xmlns:p14="http://schemas.microsoft.com/office/powerpoint/2010/main" val="422384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28</a:t>
            </a:fld>
            <a:endParaRPr lang="en-US" dirty="0"/>
          </a:p>
        </p:txBody>
      </p:sp>
    </p:spTree>
    <p:extLst>
      <p:ext uri="{BB962C8B-B14F-4D97-AF65-F5344CB8AC3E}">
        <p14:creationId xmlns:p14="http://schemas.microsoft.com/office/powerpoint/2010/main" val="904213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29</a:t>
            </a:fld>
            <a:endParaRPr lang="en-US" dirty="0"/>
          </a:p>
        </p:txBody>
      </p:sp>
    </p:spTree>
    <p:extLst>
      <p:ext uri="{BB962C8B-B14F-4D97-AF65-F5344CB8AC3E}">
        <p14:creationId xmlns:p14="http://schemas.microsoft.com/office/powerpoint/2010/main" val="1385202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30</a:t>
            </a:fld>
            <a:endParaRPr lang="en-US" dirty="0"/>
          </a:p>
        </p:txBody>
      </p:sp>
    </p:spTree>
    <p:extLst>
      <p:ext uri="{BB962C8B-B14F-4D97-AF65-F5344CB8AC3E}">
        <p14:creationId xmlns:p14="http://schemas.microsoft.com/office/powerpoint/2010/main" val="99185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4</a:t>
            </a:fld>
            <a:endParaRPr lang="en-US" dirty="0"/>
          </a:p>
        </p:txBody>
      </p:sp>
    </p:spTree>
    <p:extLst>
      <p:ext uri="{BB962C8B-B14F-4D97-AF65-F5344CB8AC3E}">
        <p14:creationId xmlns:p14="http://schemas.microsoft.com/office/powerpoint/2010/main" val="250922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31</a:t>
            </a:fld>
            <a:endParaRPr lang="en-US" dirty="0"/>
          </a:p>
        </p:txBody>
      </p:sp>
    </p:spTree>
    <p:extLst>
      <p:ext uri="{BB962C8B-B14F-4D97-AF65-F5344CB8AC3E}">
        <p14:creationId xmlns:p14="http://schemas.microsoft.com/office/powerpoint/2010/main" val="451680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32</a:t>
            </a:fld>
            <a:endParaRPr lang="en-US" dirty="0"/>
          </a:p>
        </p:txBody>
      </p:sp>
    </p:spTree>
    <p:extLst>
      <p:ext uri="{BB962C8B-B14F-4D97-AF65-F5344CB8AC3E}">
        <p14:creationId xmlns:p14="http://schemas.microsoft.com/office/powerpoint/2010/main" val="2500236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33</a:t>
            </a:fld>
            <a:endParaRPr lang="en-US" dirty="0"/>
          </a:p>
        </p:txBody>
      </p:sp>
    </p:spTree>
    <p:extLst>
      <p:ext uri="{BB962C8B-B14F-4D97-AF65-F5344CB8AC3E}">
        <p14:creationId xmlns:p14="http://schemas.microsoft.com/office/powerpoint/2010/main" val="2234742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34</a:t>
            </a:fld>
            <a:endParaRPr lang="en-US" dirty="0"/>
          </a:p>
        </p:txBody>
      </p:sp>
    </p:spTree>
    <p:extLst>
      <p:ext uri="{BB962C8B-B14F-4D97-AF65-F5344CB8AC3E}">
        <p14:creationId xmlns:p14="http://schemas.microsoft.com/office/powerpoint/2010/main" val="3358352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35</a:t>
            </a:fld>
            <a:endParaRPr lang="en-US" dirty="0"/>
          </a:p>
        </p:txBody>
      </p:sp>
    </p:spTree>
    <p:extLst>
      <p:ext uri="{BB962C8B-B14F-4D97-AF65-F5344CB8AC3E}">
        <p14:creationId xmlns:p14="http://schemas.microsoft.com/office/powerpoint/2010/main" val="3501238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36</a:t>
            </a:fld>
            <a:endParaRPr lang="en-US" dirty="0"/>
          </a:p>
        </p:txBody>
      </p:sp>
    </p:spTree>
    <p:extLst>
      <p:ext uri="{BB962C8B-B14F-4D97-AF65-F5344CB8AC3E}">
        <p14:creationId xmlns:p14="http://schemas.microsoft.com/office/powerpoint/2010/main" val="220336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5</a:t>
            </a:fld>
            <a:endParaRPr lang="en-US" dirty="0"/>
          </a:p>
        </p:txBody>
      </p:sp>
    </p:spTree>
    <p:extLst>
      <p:ext uri="{BB962C8B-B14F-4D97-AF65-F5344CB8AC3E}">
        <p14:creationId xmlns:p14="http://schemas.microsoft.com/office/powerpoint/2010/main" val="189021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6</a:t>
            </a:fld>
            <a:endParaRPr lang="en-US" dirty="0"/>
          </a:p>
        </p:txBody>
      </p:sp>
    </p:spTree>
    <p:extLst>
      <p:ext uri="{BB962C8B-B14F-4D97-AF65-F5344CB8AC3E}">
        <p14:creationId xmlns:p14="http://schemas.microsoft.com/office/powerpoint/2010/main" val="99976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7</a:t>
            </a:fld>
            <a:endParaRPr lang="en-US" dirty="0"/>
          </a:p>
        </p:txBody>
      </p:sp>
    </p:spTree>
    <p:extLst>
      <p:ext uri="{BB962C8B-B14F-4D97-AF65-F5344CB8AC3E}">
        <p14:creationId xmlns:p14="http://schemas.microsoft.com/office/powerpoint/2010/main" val="4567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8</a:t>
            </a:fld>
            <a:endParaRPr lang="en-US" dirty="0"/>
          </a:p>
        </p:txBody>
      </p:sp>
    </p:spTree>
    <p:extLst>
      <p:ext uri="{BB962C8B-B14F-4D97-AF65-F5344CB8AC3E}">
        <p14:creationId xmlns:p14="http://schemas.microsoft.com/office/powerpoint/2010/main" val="343307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9</a:t>
            </a:fld>
            <a:endParaRPr lang="en-US" dirty="0"/>
          </a:p>
        </p:txBody>
      </p:sp>
    </p:spTree>
    <p:extLst>
      <p:ext uri="{BB962C8B-B14F-4D97-AF65-F5344CB8AC3E}">
        <p14:creationId xmlns:p14="http://schemas.microsoft.com/office/powerpoint/2010/main" val="242425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10</a:t>
            </a:fld>
            <a:endParaRPr lang="en-US" dirty="0"/>
          </a:p>
        </p:txBody>
      </p:sp>
    </p:spTree>
    <p:extLst>
      <p:ext uri="{BB962C8B-B14F-4D97-AF65-F5344CB8AC3E}">
        <p14:creationId xmlns:p14="http://schemas.microsoft.com/office/powerpoint/2010/main" val="272732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C17-F1E9-420B-B046-BEBA2074562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CF883EE-E102-4F9E-B1C9-739D44BE55A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F70CA8-7497-4E78-88FE-000A16364626}"/>
              </a:ext>
            </a:extLst>
          </p:cNvPr>
          <p:cNvSpPr>
            <a:spLocks noGrp="1"/>
          </p:cNvSpPr>
          <p:nvPr>
            <p:ph type="dt" sz="half" idx="10"/>
          </p:nvPr>
        </p:nvSpPr>
        <p:spPr/>
        <p:txBody>
          <a:bodyPr/>
          <a:lstStyle/>
          <a:p>
            <a:fld id="{D2A7BA14-FBAD-432E-B021-1A46BE163DD6}" type="datetime1">
              <a:rPr lang="en-US" smtClean="0"/>
              <a:t>5/20/2020</a:t>
            </a:fld>
            <a:endParaRPr lang="en-US" dirty="0"/>
          </a:p>
        </p:txBody>
      </p:sp>
      <p:sp>
        <p:nvSpPr>
          <p:cNvPr id="5" name="Footer Placeholder 4">
            <a:extLst>
              <a:ext uri="{FF2B5EF4-FFF2-40B4-BE49-F238E27FC236}">
                <a16:creationId xmlns:a16="http://schemas.microsoft.com/office/drawing/2014/main" id="{934541BF-8F7B-4BF3-942A-673F2E4860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DC5469-9831-49C9-9938-F52F61F7E6B0}"/>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277008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366F-F0BD-49DD-9BFE-0005E41E5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0225A7-3D8B-4F08-A753-E072D440CA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39C7D-F272-4B86-9BBC-8597507BEB3B}"/>
              </a:ext>
            </a:extLst>
          </p:cNvPr>
          <p:cNvSpPr>
            <a:spLocks noGrp="1"/>
          </p:cNvSpPr>
          <p:nvPr>
            <p:ph type="dt" sz="half" idx="10"/>
          </p:nvPr>
        </p:nvSpPr>
        <p:spPr/>
        <p:txBody>
          <a:bodyPr/>
          <a:lstStyle/>
          <a:p>
            <a:fld id="{E8D09E31-1CAC-44B2-8802-C50D5A32EA9A}" type="datetime1">
              <a:rPr lang="en-US" smtClean="0"/>
              <a:t>5/20/2020</a:t>
            </a:fld>
            <a:endParaRPr lang="en-US" dirty="0"/>
          </a:p>
        </p:txBody>
      </p:sp>
      <p:sp>
        <p:nvSpPr>
          <p:cNvPr id="5" name="Footer Placeholder 4">
            <a:extLst>
              <a:ext uri="{FF2B5EF4-FFF2-40B4-BE49-F238E27FC236}">
                <a16:creationId xmlns:a16="http://schemas.microsoft.com/office/drawing/2014/main" id="{F76EC4F4-12F1-44C6-A3A4-441BF7AE84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741BB0-858A-4B12-883D-FCFC08D231BB}"/>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57499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05EA1-44A9-4840-B574-38CD6C08136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B0C1D9-78E3-4E11-AB31-F3F1CDFF1BA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40ED1-AAEF-4F2D-95EF-C386F2265F60}"/>
              </a:ext>
            </a:extLst>
          </p:cNvPr>
          <p:cNvSpPr>
            <a:spLocks noGrp="1"/>
          </p:cNvSpPr>
          <p:nvPr>
            <p:ph type="dt" sz="half" idx="10"/>
          </p:nvPr>
        </p:nvSpPr>
        <p:spPr/>
        <p:txBody>
          <a:bodyPr/>
          <a:lstStyle/>
          <a:p>
            <a:fld id="{CA402500-73A9-43C4-98D7-E95A3A3B4595}" type="datetime1">
              <a:rPr lang="en-US" smtClean="0"/>
              <a:t>5/20/2020</a:t>
            </a:fld>
            <a:endParaRPr lang="en-US" dirty="0"/>
          </a:p>
        </p:txBody>
      </p:sp>
      <p:sp>
        <p:nvSpPr>
          <p:cNvPr id="5" name="Footer Placeholder 4">
            <a:extLst>
              <a:ext uri="{FF2B5EF4-FFF2-40B4-BE49-F238E27FC236}">
                <a16:creationId xmlns:a16="http://schemas.microsoft.com/office/drawing/2014/main" id="{81185ED5-1420-42B8-B65E-ABB8624BCF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E91790-5DF0-472A-93AE-F606899102E1}"/>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375689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992-E4C3-4B1F-A198-F41963BA7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2DF67-7776-4EC3-9173-3C518136C1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707F5-F863-4EBD-AECC-D92D1E5EBA37}"/>
              </a:ext>
            </a:extLst>
          </p:cNvPr>
          <p:cNvSpPr>
            <a:spLocks noGrp="1"/>
          </p:cNvSpPr>
          <p:nvPr>
            <p:ph type="dt" sz="half" idx="10"/>
          </p:nvPr>
        </p:nvSpPr>
        <p:spPr/>
        <p:txBody>
          <a:bodyPr/>
          <a:lstStyle/>
          <a:p>
            <a:fld id="{B0DD6808-8EF4-4AE4-A6A9-1FE26680524E}" type="datetime1">
              <a:rPr lang="en-US" smtClean="0"/>
              <a:t>5/20/2020</a:t>
            </a:fld>
            <a:endParaRPr lang="en-US" dirty="0"/>
          </a:p>
        </p:txBody>
      </p:sp>
      <p:sp>
        <p:nvSpPr>
          <p:cNvPr id="5" name="Footer Placeholder 4">
            <a:extLst>
              <a:ext uri="{FF2B5EF4-FFF2-40B4-BE49-F238E27FC236}">
                <a16:creationId xmlns:a16="http://schemas.microsoft.com/office/drawing/2014/main" id="{23A4E4C2-6145-4406-831E-FEE0399FF9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403543-CBC8-405A-ABF3-56C97DD05DE6}"/>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126222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A278-F0B0-47FC-92B4-D042A181BF8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62CF30B-F87D-4613-9598-6AF954E2D7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DC2AFA-BBC3-40C7-B87A-1CC0A7EE5CF4}"/>
              </a:ext>
            </a:extLst>
          </p:cNvPr>
          <p:cNvSpPr>
            <a:spLocks noGrp="1"/>
          </p:cNvSpPr>
          <p:nvPr>
            <p:ph type="dt" sz="half" idx="10"/>
          </p:nvPr>
        </p:nvSpPr>
        <p:spPr/>
        <p:txBody>
          <a:bodyPr/>
          <a:lstStyle/>
          <a:p>
            <a:fld id="{15BEE6DD-AB84-4770-B801-D43DE2CEEF29}" type="datetime1">
              <a:rPr lang="en-US" smtClean="0"/>
              <a:t>5/20/2020</a:t>
            </a:fld>
            <a:endParaRPr lang="en-US" dirty="0"/>
          </a:p>
        </p:txBody>
      </p:sp>
      <p:sp>
        <p:nvSpPr>
          <p:cNvPr id="5" name="Footer Placeholder 4">
            <a:extLst>
              <a:ext uri="{FF2B5EF4-FFF2-40B4-BE49-F238E27FC236}">
                <a16:creationId xmlns:a16="http://schemas.microsoft.com/office/drawing/2014/main" id="{03583EE6-C4DC-4E1B-B925-86BC2F0A90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D8D02A-3374-4AC7-80D4-939536A5ACE4}"/>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401234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35DB-E926-4E5C-AFCA-CE3B6680C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51235-1BF7-4222-BF1B-E589709C319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F25964-8163-4647-8B03-7352FA00607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BA4525-24E4-4BCB-859E-27FF32616ED2}"/>
              </a:ext>
            </a:extLst>
          </p:cNvPr>
          <p:cNvSpPr>
            <a:spLocks noGrp="1"/>
          </p:cNvSpPr>
          <p:nvPr>
            <p:ph type="dt" sz="half" idx="10"/>
          </p:nvPr>
        </p:nvSpPr>
        <p:spPr/>
        <p:txBody>
          <a:bodyPr/>
          <a:lstStyle/>
          <a:p>
            <a:fld id="{973659F2-E9E4-4094-8A59-8EDC65E28C10}" type="datetime1">
              <a:rPr lang="en-US" smtClean="0"/>
              <a:t>5/20/2020</a:t>
            </a:fld>
            <a:endParaRPr lang="en-US" dirty="0"/>
          </a:p>
        </p:txBody>
      </p:sp>
      <p:sp>
        <p:nvSpPr>
          <p:cNvPr id="6" name="Footer Placeholder 5">
            <a:extLst>
              <a:ext uri="{FF2B5EF4-FFF2-40B4-BE49-F238E27FC236}">
                <a16:creationId xmlns:a16="http://schemas.microsoft.com/office/drawing/2014/main" id="{950E3C45-218A-471B-B20E-4DAF17607B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AF2EC4-0659-4C2A-82E6-26ECF67DF880}"/>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176523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D936-054F-4410-93C1-FC2E9F06434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E0FB8-B7A7-4D30-A3FC-FEF0FCE6CA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133795A-48E9-40F5-AB79-3286026E89B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58E27-5B69-4B2D-B0DD-7CB7C9F99E5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C556066-E2AD-4245-9AAF-1146285392C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BFCFC-7C06-44AB-90FC-E8BD5ACF77D4}"/>
              </a:ext>
            </a:extLst>
          </p:cNvPr>
          <p:cNvSpPr>
            <a:spLocks noGrp="1"/>
          </p:cNvSpPr>
          <p:nvPr>
            <p:ph type="dt" sz="half" idx="10"/>
          </p:nvPr>
        </p:nvSpPr>
        <p:spPr/>
        <p:txBody>
          <a:bodyPr/>
          <a:lstStyle/>
          <a:p>
            <a:fld id="{888879FE-FF41-4950-82F1-09B80741AA9A}" type="datetime1">
              <a:rPr lang="en-US" smtClean="0"/>
              <a:t>5/20/2020</a:t>
            </a:fld>
            <a:endParaRPr lang="en-US" dirty="0"/>
          </a:p>
        </p:txBody>
      </p:sp>
      <p:sp>
        <p:nvSpPr>
          <p:cNvPr id="8" name="Footer Placeholder 7">
            <a:extLst>
              <a:ext uri="{FF2B5EF4-FFF2-40B4-BE49-F238E27FC236}">
                <a16:creationId xmlns:a16="http://schemas.microsoft.com/office/drawing/2014/main" id="{D56995DA-965C-48D4-84D2-5F43547049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6F30B4-B959-49BD-9015-7898C8F8B8BD}"/>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257165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71CE-7383-49A8-986C-5BB1FA9785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07290-EEB4-4FB2-AEEA-738D970A6141}"/>
              </a:ext>
            </a:extLst>
          </p:cNvPr>
          <p:cNvSpPr>
            <a:spLocks noGrp="1"/>
          </p:cNvSpPr>
          <p:nvPr>
            <p:ph type="dt" sz="half" idx="10"/>
          </p:nvPr>
        </p:nvSpPr>
        <p:spPr/>
        <p:txBody>
          <a:bodyPr/>
          <a:lstStyle/>
          <a:p>
            <a:fld id="{5CA0CAB4-3A88-4472-94A6-87FE0EFEF93D}" type="datetime1">
              <a:rPr lang="en-US" smtClean="0"/>
              <a:t>5/20/2020</a:t>
            </a:fld>
            <a:endParaRPr lang="en-US" dirty="0"/>
          </a:p>
        </p:txBody>
      </p:sp>
      <p:sp>
        <p:nvSpPr>
          <p:cNvPr id="4" name="Footer Placeholder 3">
            <a:extLst>
              <a:ext uri="{FF2B5EF4-FFF2-40B4-BE49-F238E27FC236}">
                <a16:creationId xmlns:a16="http://schemas.microsoft.com/office/drawing/2014/main" id="{20416361-E127-4A4A-9552-33CBBFA540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3F6E85-ADB6-46C4-A33D-3D7E6A05F47E}"/>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13630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89156-BA6E-4A44-A6F2-11379B66AB01}"/>
              </a:ext>
            </a:extLst>
          </p:cNvPr>
          <p:cNvSpPr>
            <a:spLocks noGrp="1"/>
          </p:cNvSpPr>
          <p:nvPr>
            <p:ph type="dt" sz="half" idx="10"/>
          </p:nvPr>
        </p:nvSpPr>
        <p:spPr/>
        <p:txBody>
          <a:bodyPr/>
          <a:lstStyle/>
          <a:p>
            <a:fld id="{8870602E-846A-42EE-B211-371FCCF65BEE}" type="datetime1">
              <a:rPr lang="en-US" smtClean="0"/>
              <a:t>5/20/2020</a:t>
            </a:fld>
            <a:endParaRPr lang="en-US" dirty="0"/>
          </a:p>
        </p:txBody>
      </p:sp>
      <p:sp>
        <p:nvSpPr>
          <p:cNvPr id="3" name="Footer Placeholder 2">
            <a:extLst>
              <a:ext uri="{FF2B5EF4-FFF2-40B4-BE49-F238E27FC236}">
                <a16:creationId xmlns:a16="http://schemas.microsoft.com/office/drawing/2014/main" id="{A7B58E84-9EC1-4F01-B2A4-7632066C3A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1011D2-F8E9-437F-AC16-15A8058A26B6}"/>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333272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47DA-A507-4978-8AB4-4FEED4691D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145345E-E325-4333-8DFB-CD3E77B8E00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E7C4D-CF0D-4432-BB4D-7B9D06C918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881AED2-1769-4367-82CA-9446DA59F66C}"/>
              </a:ext>
            </a:extLst>
          </p:cNvPr>
          <p:cNvSpPr>
            <a:spLocks noGrp="1"/>
          </p:cNvSpPr>
          <p:nvPr>
            <p:ph type="dt" sz="half" idx="10"/>
          </p:nvPr>
        </p:nvSpPr>
        <p:spPr/>
        <p:txBody>
          <a:bodyPr/>
          <a:lstStyle/>
          <a:p>
            <a:fld id="{B28DD7F6-D107-4FFA-9B36-AE8A7DC691FC}" type="datetime1">
              <a:rPr lang="en-US" smtClean="0"/>
              <a:t>5/20/2020</a:t>
            </a:fld>
            <a:endParaRPr lang="en-US" dirty="0"/>
          </a:p>
        </p:txBody>
      </p:sp>
      <p:sp>
        <p:nvSpPr>
          <p:cNvPr id="6" name="Footer Placeholder 5">
            <a:extLst>
              <a:ext uri="{FF2B5EF4-FFF2-40B4-BE49-F238E27FC236}">
                <a16:creationId xmlns:a16="http://schemas.microsoft.com/office/drawing/2014/main" id="{3B172CB9-4CDC-46A3-8C9B-75459E7BE9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FBDAAC-69DE-4552-A953-C63888641770}"/>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168673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B7ED-CFFF-457E-BE48-7AA39E8FED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79BA527-3D54-4058-9269-79E9110288D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D966F09-1B1C-4D20-9B04-1782F70E6E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9A10FFC-6599-402F-9E81-9131AE986BC4}"/>
              </a:ext>
            </a:extLst>
          </p:cNvPr>
          <p:cNvSpPr>
            <a:spLocks noGrp="1"/>
          </p:cNvSpPr>
          <p:nvPr>
            <p:ph type="dt" sz="half" idx="10"/>
          </p:nvPr>
        </p:nvSpPr>
        <p:spPr/>
        <p:txBody>
          <a:bodyPr/>
          <a:lstStyle/>
          <a:p>
            <a:fld id="{7C22F96F-E112-4A7D-9969-6D0876EDA631}" type="datetime1">
              <a:rPr lang="en-US" smtClean="0"/>
              <a:t>5/20/2020</a:t>
            </a:fld>
            <a:endParaRPr lang="en-US" dirty="0"/>
          </a:p>
        </p:txBody>
      </p:sp>
      <p:sp>
        <p:nvSpPr>
          <p:cNvPr id="6" name="Footer Placeholder 5">
            <a:extLst>
              <a:ext uri="{FF2B5EF4-FFF2-40B4-BE49-F238E27FC236}">
                <a16:creationId xmlns:a16="http://schemas.microsoft.com/office/drawing/2014/main" id="{BFA38B55-9103-4D4B-9275-437312E10B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CB476E-6E1D-4F17-AB4D-13D7362549CD}"/>
              </a:ext>
            </a:extLst>
          </p:cNvPr>
          <p:cNvSpPr>
            <a:spLocks noGrp="1"/>
          </p:cNvSpPr>
          <p:nvPr>
            <p:ph type="sldNum" sz="quarter" idx="12"/>
          </p:nvPr>
        </p:nvSpPr>
        <p:spPr/>
        <p:txBody>
          <a:bodyPr/>
          <a:lstStyle/>
          <a:p>
            <a:fld id="{D93831B6-0147-426F-BCA4-2B81AEB2BD94}" type="slidenum">
              <a:rPr lang="en-US" smtClean="0"/>
              <a:t>‹#›</a:t>
            </a:fld>
            <a:endParaRPr lang="en-US" dirty="0"/>
          </a:p>
        </p:txBody>
      </p:sp>
    </p:spTree>
    <p:extLst>
      <p:ext uri="{BB962C8B-B14F-4D97-AF65-F5344CB8AC3E}">
        <p14:creationId xmlns:p14="http://schemas.microsoft.com/office/powerpoint/2010/main" val="92138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8FEF5-2F0A-4F01-AF89-07D512DE50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FB1ADA-8233-4D42-8453-9C76EB2AE8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20CE3-52C6-4DFD-8559-7D0BFE0D14E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81883C-7AF7-47FE-9A90-6DF78F8572F4}" type="datetime1">
              <a:rPr lang="en-US" smtClean="0"/>
              <a:t>5/20/2020</a:t>
            </a:fld>
            <a:endParaRPr lang="en-US" dirty="0"/>
          </a:p>
        </p:txBody>
      </p:sp>
      <p:sp>
        <p:nvSpPr>
          <p:cNvPr id="5" name="Footer Placeholder 4">
            <a:extLst>
              <a:ext uri="{FF2B5EF4-FFF2-40B4-BE49-F238E27FC236}">
                <a16:creationId xmlns:a16="http://schemas.microsoft.com/office/drawing/2014/main" id="{DD858ECF-BBDC-4D38-877F-B248EEEAB5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40DDE2-1AD2-4E5E-BF43-B96596B20D5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3831B6-0147-426F-BCA4-2B81AEB2BD94}" type="slidenum">
              <a:rPr lang="en-US" smtClean="0"/>
              <a:t>‹#›</a:t>
            </a:fld>
            <a:endParaRPr lang="en-US" dirty="0"/>
          </a:p>
        </p:txBody>
      </p:sp>
    </p:spTree>
    <p:extLst>
      <p:ext uri="{BB962C8B-B14F-4D97-AF65-F5344CB8AC3E}">
        <p14:creationId xmlns:p14="http://schemas.microsoft.com/office/powerpoint/2010/main" val="29329315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hyperlink" Target="https://www.bartonesq.com/" TargetMode="External"/><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www.bartonesq.com/" TargetMode="External"/><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hyperlink" Target="https://www.bartonesq.com/" TargetMode="External"/><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hyperlink" Target="https://www.bartonesq.com/" TargetMode="External"/><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csluss@primerus.com" TargetMode="External"/><Relationship Id="rId4" Type="http://schemas.openxmlformats.org/officeDocument/2006/relationships/hyperlink" Target="http://www.primerus.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5.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16.png"/><Relationship Id="rId2" Type="http://schemas.openxmlformats.org/officeDocument/2006/relationships/notesSlide" Target="../notesSlides/notesSlide19.xml"/><Relationship Id="rId16" Type="http://schemas.openxmlformats.org/officeDocument/2006/relationships/image" Target="../media/image34.png"/><Relationship Id="rId20" Type="http://schemas.openxmlformats.org/officeDocument/2006/relationships/hyperlink" Target="https://www.bartonesq.com/" TargetMode="Externa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27.pn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hyperlink" Target="https://www.bartonesq.com/" TargetMode="External"/><Relationship Id="rId3" Type="http://schemas.openxmlformats.org/officeDocument/2006/relationships/image" Target="../media/image36.jpe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hyperlink" Target="https://www.bartonesq.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16.png"/><Relationship Id="rId2" Type="http://schemas.openxmlformats.org/officeDocument/2006/relationships/notesSlide" Target="../notesSlides/notesSlide23.xml"/><Relationship Id="rId16" Type="http://schemas.openxmlformats.org/officeDocument/2006/relationships/image" Target="../media/image34.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hyperlink" Target="https://www.bartonesq.com/" TargetMode="External"/><Relationship Id="rId4" Type="http://schemas.openxmlformats.org/officeDocument/2006/relationships/image" Target="../media/image5.png"/><Relationship Id="rId9" Type="http://schemas.openxmlformats.org/officeDocument/2006/relationships/image" Target="../media/image27.png"/><Relationship Id="rId1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7.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hyperlink" Target="https://www.bartonesq.com/"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hyperlink" Target="https://www.bartonesq.com/attorney/marc-o-dedman/" TargetMode="External"/><Relationship Id="rId12"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www.bartonesq.com/" TargetMode="External"/><Relationship Id="rId5" Type="http://schemas.openxmlformats.org/officeDocument/2006/relationships/image" Target="../media/image38.jpe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5.jpe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_ftnref1"/><Relationship Id="rId5" Type="http://schemas.openxmlformats.org/officeDocument/2006/relationships/hyperlink" Target="#_ftn1"/><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hyperlink" Target="https://www.bartonesq.com/"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jX0utyTCC5Q" TargetMode="External"/><Relationship Id="rId13" Type="http://schemas.openxmlformats.org/officeDocument/2006/relationships/hyperlink" Target="https://www.bartonesq.com/" TargetMode="External"/><Relationship Id="rId3" Type="http://schemas.openxmlformats.org/officeDocument/2006/relationships/image" Target="../media/image1.png"/><Relationship Id="rId7" Type="http://schemas.openxmlformats.org/officeDocument/2006/relationships/hyperlink" Target="http://ssrn.com/abstract=3491669" TargetMode="External"/><Relationship Id="rId12"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lrus.wolterskluwer.com/store/product/unidroit-principles-of-international-commercial-contracts/" TargetMode="External"/><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hyperlink" Target="https://www.bod.de/buchshop/hamburg-law-review-20182-9783749492954" TargetMode="External"/><Relationship Id="rId4" Type="http://schemas.openxmlformats.org/officeDocument/2006/relationships/image" Target="../media/image5.png"/><Relationship Id="rId9" Type="http://schemas.openxmlformats.org/officeDocument/2006/relationships/hyperlink" Target="https://www.accdocket.com/articles/international-commercial-contracts-under-unidroit.cfm" TargetMode="External"/><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hyperlink" Target="https://www.bartonesq.com/" TargetMode="External"/><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hyperlink" Target="https://www.bartonesq.com/" TargetMode="External"/><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hyperlink" Target="https://www.bartonesq.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6" y="1654175"/>
            <a:ext cx="7772400" cy="1470025"/>
          </a:xfrm>
        </p:spPr>
        <p:txBody>
          <a:bodyPr>
            <a:normAutofit fontScale="90000"/>
          </a:bodyPr>
          <a:lstStyle/>
          <a:p>
            <a:r>
              <a:rPr lang="de-DE" b="1" dirty="0" err="1"/>
              <a:t>Lessons</a:t>
            </a:r>
            <a:r>
              <a:rPr lang="de-DE" b="1" dirty="0"/>
              <a:t> </a:t>
            </a:r>
            <a:r>
              <a:rPr lang="de-DE" b="1" dirty="0" err="1"/>
              <a:t>Learned</a:t>
            </a:r>
            <a:r>
              <a:rPr lang="de-DE" b="1" dirty="0"/>
              <a:t> </a:t>
            </a:r>
            <a:r>
              <a:rPr lang="de-DE" b="1" dirty="0" err="1"/>
              <a:t>from</a:t>
            </a:r>
            <a:r>
              <a:rPr lang="de-DE" b="1" dirty="0"/>
              <a:t> </a:t>
            </a:r>
            <a:br>
              <a:rPr lang="de-DE" dirty="0"/>
            </a:br>
            <a:r>
              <a:rPr lang="de-DE" b="1" dirty="0"/>
              <a:t>﻿COVID-19 – A </a:t>
            </a:r>
            <a:r>
              <a:rPr lang="de-DE" b="1" dirty="0" err="1"/>
              <a:t>Comparative</a:t>
            </a:r>
            <a:r>
              <a:rPr lang="de-DE" b="1" dirty="0"/>
              <a:t> Review </a:t>
            </a:r>
            <a:r>
              <a:rPr lang="de-DE" b="1" dirty="0" err="1"/>
              <a:t>by</a:t>
            </a:r>
            <a:r>
              <a:rPr lang="de-DE" b="1" dirty="0"/>
              <a:t> Region </a:t>
            </a:r>
            <a:endParaRPr lang="en-US" dirty="0"/>
          </a:p>
        </p:txBody>
      </p:sp>
      <p:sp>
        <p:nvSpPr>
          <p:cNvPr id="3" name="Subtitle 2"/>
          <p:cNvSpPr>
            <a:spLocks noGrp="1"/>
          </p:cNvSpPr>
          <p:nvPr>
            <p:ph type="subTitle" idx="1"/>
          </p:nvPr>
        </p:nvSpPr>
        <p:spPr>
          <a:xfrm>
            <a:off x="1066800" y="3340184"/>
            <a:ext cx="7086600" cy="3136816"/>
          </a:xfrm>
        </p:spPr>
        <p:txBody>
          <a:bodyPr>
            <a:normAutofit fontScale="92500" lnSpcReduction="20000"/>
          </a:bodyPr>
          <a:lstStyle/>
          <a:p>
            <a:r>
              <a:rPr lang="en-US" altLang="en-US" sz="2800" dirty="0">
                <a:latin typeface="Arial" panose="020B0604020202020204" pitchFamily="34" charset="0"/>
                <a:cs typeface="Arial" panose="020B0604020202020204" pitchFamily="34" charset="0"/>
              </a:rPr>
              <a:t>Presented By Primerus Lawyers: </a:t>
            </a:r>
          </a:p>
          <a:p>
            <a:r>
              <a:rPr lang="en-US" altLang="en-US" sz="2800" dirty="0">
                <a:latin typeface="Arial" panose="020B0604020202020204" pitchFamily="34" charset="0"/>
                <a:cs typeface="Arial" panose="020B0604020202020204" pitchFamily="34" charset="0"/>
              </a:rPr>
              <a:t>Eckart Brödermann – Brödermann Jahn (Hamburg, Germany)</a:t>
            </a:r>
          </a:p>
          <a:p>
            <a:r>
              <a:rPr lang="en-US" altLang="en-US" sz="2800" dirty="0">
                <a:latin typeface="Arial" panose="020B0604020202020204" pitchFamily="34" charset="0"/>
                <a:cs typeface="Arial" panose="020B0604020202020204" pitchFamily="34" charset="0"/>
              </a:rPr>
              <a:t>Julio Quijano – Quijano &amp; Associates (Panama City, Panama)</a:t>
            </a:r>
          </a:p>
          <a:p>
            <a:r>
              <a:rPr lang="en-US" altLang="en-US" sz="2800" dirty="0">
                <a:latin typeface="Arial" panose="020B0604020202020204" pitchFamily="34" charset="0"/>
                <a:cs typeface="Arial" panose="020B0604020202020204" pitchFamily="34" charset="0"/>
              </a:rPr>
              <a:t>Marc O. Dedman – Barton LLP (New York, NY; Nashville, TN)   </a:t>
            </a:r>
          </a:p>
          <a:p>
            <a:br>
              <a:rPr lang="en-US" altLang="en-US" sz="1100" dirty="0">
                <a:solidFill>
                  <a:srgbClr val="000000"/>
                </a:solidFill>
                <a:latin typeface="Arial" panose="020B0604020202020204" pitchFamily="34" charset="0"/>
                <a:cs typeface="Arial" panose="020B0604020202020204" pitchFamily="34" charset="0"/>
              </a:rPr>
            </a:br>
            <a:r>
              <a:rPr lang="en-US" sz="2600" dirty="0"/>
              <a:t>20</a:t>
            </a:r>
            <a:r>
              <a:rPr lang="en-US" sz="2600" dirty="0">
                <a:solidFill>
                  <a:schemeClr val="tx1"/>
                </a:solidFill>
              </a:rPr>
              <a:t> May 2020</a:t>
            </a:r>
          </a:p>
        </p:txBody>
      </p:sp>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12" name="Picture 11" descr="A picture containing wall, monitor&#10;&#10;Description automatically generated">
            <a:extLst>
              <a:ext uri="{FF2B5EF4-FFF2-40B4-BE49-F238E27FC236}">
                <a16:creationId xmlns:a16="http://schemas.microsoft.com/office/drawing/2014/main" id="{7603115B-AB40-4E09-B445-93E3D326F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4" name="Foliennummernplatzhalter 3"/>
          <p:cNvSpPr>
            <a:spLocks noGrp="1"/>
          </p:cNvSpPr>
          <p:nvPr>
            <p:ph type="sldNum" sz="quarter" idx="12"/>
          </p:nvPr>
        </p:nvSpPr>
        <p:spPr/>
        <p:txBody>
          <a:bodyPr/>
          <a:lstStyle/>
          <a:p>
            <a:fld id="{D93831B6-0147-426F-BCA4-2B81AEB2BD94}" type="slidenum">
              <a:rPr lang="en-US" sz="1000" smtClean="0">
                <a:solidFill>
                  <a:schemeClr val="bg1"/>
                </a:solidFill>
              </a:rPr>
              <a:t>1</a:t>
            </a:fld>
            <a:endParaRPr lang="en-US" dirty="0">
              <a:solidFill>
                <a:schemeClr val="bg1"/>
              </a:solidFill>
            </a:endParaRPr>
          </a:p>
        </p:txBody>
      </p:sp>
      <p:pic>
        <p:nvPicPr>
          <p:cNvPr id="10" name="Picture 2">
            <a:extLst>
              <a:ext uri="{FF2B5EF4-FFF2-40B4-BE49-F238E27FC236}">
                <a16:creationId xmlns:a16="http://schemas.microsoft.com/office/drawing/2014/main" id="{839FD9B9-E7CB-4FE2-8A32-6A0AF7DB25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6387" y="173202"/>
            <a:ext cx="35274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8DF40918-46E4-4DF8-B0D0-5CFED3386D15}"/>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spTree>
    <p:extLst>
      <p:ext uri="{BB962C8B-B14F-4D97-AF65-F5344CB8AC3E}">
        <p14:creationId xmlns:p14="http://schemas.microsoft.com/office/powerpoint/2010/main" val="218602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85750" y="1846263"/>
            <a:ext cx="8705850" cy="431323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13"/>
          <p:cNvSpPr txBox="1"/>
          <p:nvPr/>
        </p:nvSpPr>
        <p:spPr>
          <a:xfrm>
            <a:off x="152400" y="1482797"/>
            <a:ext cx="8839200" cy="4316566"/>
          </a:xfrm>
          <a:prstGeom prst="rect">
            <a:avLst/>
          </a:prstGeom>
          <a:solidFill>
            <a:schemeClr val="bg1">
              <a:lumMod val="95000"/>
            </a:schemeClr>
          </a:solidFill>
        </p:spPr>
        <p:txBody>
          <a:bodyPr>
            <a:spAutoFit/>
          </a:bodyPr>
          <a:lstStyle/>
          <a:p>
            <a:pPr algn="ctr">
              <a:defRPr/>
            </a:pPr>
            <a:r>
              <a:rPr lang="de-DE" altLang="de-DE" sz="3800" b="1" i="0" dirty="0">
                <a:latin typeface="+mj-lt"/>
              </a:rPr>
              <a:t>Party </a:t>
            </a:r>
            <a:r>
              <a:rPr lang="de-DE" altLang="de-DE" sz="3800" b="1" i="0" dirty="0" err="1">
                <a:latin typeface="+mj-lt"/>
              </a:rPr>
              <a:t>Autonomy</a:t>
            </a:r>
            <a:r>
              <a:rPr lang="de-DE" altLang="de-DE" sz="3800" b="1" i="0" dirty="0">
                <a:latin typeface="+mj-lt"/>
              </a:rPr>
              <a:t> in </a:t>
            </a:r>
            <a:r>
              <a:rPr lang="de-DE" altLang="de-DE" sz="3800" b="1" dirty="0">
                <a:latin typeface="+mj-lt"/>
              </a:rPr>
              <a:t>M</a:t>
            </a:r>
            <a:r>
              <a:rPr lang="de-DE" altLang="de-DE" sz="3800" b="1" i="0" dirty="0">
                <a:latin typeface="+mj-lt"/>
              </a:rPr>
              <a:t>ost </a:t>
            </a:r>
            <a:r>
              <a:rPr lang="de-DE" altLang="de-DE" sz="3800" b="1" dirty="0">
                <a:latin typeface="+mj-lt"/>
              </a:rPr>
              <a:t>L</a:t>
            </a:r>
            <a:r>
              <a:rPr lang="de-DE" altLang="de-DE" sz="3800" b="1" i="0" dirty="0">
                <a:latin typeface="+mj-lt"/>
              </a:rPr>
              <a:t>aws</a:t>
            </a:r>
          </a:p>
          <a:p>
            <a:pPr>
              <a:defRPr/>
            </a:pPr>
            <a:endParaRPr lang="de-DE" altLang="de-DE" sz="1200" b="1" i="0" dirty="0"/>
          </a:p>
          <a:p>
            <a:pPr>
              <a:defRPr/>
            </a:pPr>
            <a:r>
              <a:rPr lang="de-DE" altLang="de-DE" sz="2600" b="1" i="0" dirty="0"/>
              <a:t>Old </a:t>
            </a:r>
            <a:r>
              <a:rPr lang="de-DE" altLang="de-DE" sz="2600" b="1" i="0" dirty="0" err="1"/>
              <a:t>Contracts</a:t>
            </a:r>
            <a:r>
              <a:rPr lang="de-DE" altLang="de-DE" sz="2600" b="1" i="0" dirty="0"/>
              <a:t>:</a:t>
            </a:r>
          </a:p>
          <a:p>
            <a:pPr>
              <a:defRPr/>
            </a:pPr>
            <a:endParaRPr lang="de-DE" altLang="de-DE" sz="1050" b="1" i="0" dirty="0"/>
          </a:p>
          <a:p>
            <a:pPr>
              <a:defRPr/>
            </a:pPr>
            <a:r>
              <a:rPr lang="de-DE" altLang="de-DE" i="0" dirty="0" err="1"/>
              <a:t>No</a:t>
            </a:r>
            <a:r>
              <a:rPr lang="de-DE" altLang="de-DE" i="0" dirty="0"/>
              <a:t> </a:t>
            </a:r>
            <a:r>
              <a:rPr lang="de-DE" altLang="de-DE" i="0" dirty="0" err="1"/>
              <a:t>issue</a:t>
            </a:r>
            <a:r>
              <a:rPr lang="de-DE" altLang="de-DE" i="0" dirty="0"/>
              <a:t> </a:t>
            </a:r>
            <a:r>
              <a:rPr lang="de-DE" altLang="de-DE" i="0" dirty="0" err="1"/>
              <a:t>if</a:t>
            </a:r>
            <a:r>
              <a:rPr lang="de-DE" altLang="de-DE" i="0" dirty="0"/>
              <a:t> </a:t>
            </a:r>
            <a:r>
              <a:rPr lang="de-DE" altLang="de-DE" i="0" dirty="0" err="1"/>
              <a:t>epidemics</a:t>
            </a:r>
            <a:r>
              <a:rPr lang="de-DE" altLang="de-DE" i="0" dirty="0"/>
              <a:t> </a:t>
            </a:r>
            <a:r>
              <a:rPr lang="de-DE" altLang="de-DE" i="0" dirty="0" err="1"/>
              <a:t>are</a:t>
            </a:r>
            <a:r>
              <a:rPr lang="de-DE" altLang="de-DE" i="0" dirty="0"/>
              <a:t> </a:t>
            </a:r>
            <a:r>
              <a:rPr lang="de-DE" altLang="de-DE" i="0" dirty="0" err="1"/>
              <a:t>mentioned</a:t>
            </a:r>
            <a:r>
              <a:rPr lang="de-DE" altLang="de-DE" i="0" dirty="0"/>
              <a:t> </a:t>
            </a:r>
            <a:r>
              <a:rPr lang="de-DE" altLang="de-DE" i="0" dirty="0" err="1"/>
              <a:t>as</a:t>
            </a:r>
            <a:r>
              <a:rPr lang="de-DE" altLang="de-DE" i="0" dirty="0"/>
              <a:t> </a:t>
            </a:r>
            <a:r>
              <a:rPr lang="de-DE" altLang="de-DE" i="0" dirty="0" err="1"/>
              <a:t>part</a:t>
            </a:r>
            <a:r>
              <a:rPr lang="de-DE" altLang="de-DE" i="0" dirty="0"/>
              <a:t> </a:t>
            </a:r>
            <a:r>
              <a:rPr lang="de-DE" altLang="de-DE" i="0" dirty="0" err="1"/>
              <a:t>of</a:t>
            </a:r>
            <a:r>
              <a:rPr lang="de-DE" altLang="de-DE" i="0" dirty="0"/>
              <a:t> an </a:t>
            </a:r>
            <a:r>
              <a:rPr lang="de-DE" altLang="de-DE" i="0" dirty="0" err="1"/>
              <a:t>applicable</a:t>
            </a:r>
            <a:r>
              <a:rPr lang="de-DE" altLang="de-DE" i="0" dirty="0"/>
              <a:t> </a:t>
            </a:r>
            <a:r>
              <a:rPr lang="de-DE" altLang="de-DE" i="0" dirty="0" err="1"/>
              <a:t>force</a:t>
            </a:r>
            <a:r>
              <a:rPr lang="de-DE" altLang="de-DE" i="0" dirty="0"/>
              <a:t> </a:t>
            </a:r>
            <a:r>
              <a:rPr lang="de-DE" altLang="de-DE" i="0" dirty="0" err="1"/>
              <a:t>majeure</a:t>
            </a:r>
            <a:r>
              <a:rPr lang="de-DE" altLang="de-DE" i="0" dirty="0"/>
              <a:t> </a:t>
            </a:r>
            <a:r>
              <a:rPr lang="de-DE" altLang="de-DE" i="0" dirty="0" err="1"/>
              <a:t>clause</a:t>
            </a:r>
            <a:r>
              <a:rPr lang="de-DE" altLang="de-DE" i="0" dirty="0"/>
              <a:t>; </a:t>
            </a:r>
            <a:r>
              <a:rPr lang="de-DE" altLang="de-DE" i="0" dirty="0" err="1"/>
              <a:t>often</a:t>
            </a:r>
            <a:r>
              <a:rPr lang="de-DE" altLang="de-DE" i="0" dirty="0"/>
              <a:t> (-)</a:t>
            </a:r>
          </a:p>
          <a:p>
            <a:pPr algn="ctr">
              <a:defRPr/>
            </a:pPr>
            <a:br>
              <a:rPr lang="de-DE" altLang="de-DE" sz="3200" b="1" i="0" dirty="0"/>
            </a:br>
            <a:r>
              <a:rPr lang="de-DE" altLang="de-DE" sz="3200" b="1" i="0" dirty="0" err="1"/>
              <a:t>Which</a:t>
            </a:r>
            <a:r>
              <a:rPr lang="de-DE" altLang="de-DE" sz="3200" b="1" i="0" dirty="0"/>
              <a:t> </a:t>
            </a:r>
            <a:r>
              <a:rPr lang="de-DE" altLang="de-DE" sz="3200" b="1" i="0" dirty="0" err="1"/>
              <a:t>default</a:t>
            </a:r>
            <a:r>
              <a:rPr lang="de-DE" altLang="de-DE" sz="3200" b="1" i="0" dirty="0"/>
              <a:t> </a:t>
            </a:r>
            <a:r>
              <a:rPr lang="de-DE" altLang="de-DE" sz="3200" b="1" i="0" dirty="0" err="1"/>
              <a:t>regime</a:t>
            </a:r>
            <a:r>
              <a:rPr lang="de-DE" altLang="de-DE" sz="3200" b="1" i="0" dirty="0"/>
              <a:t> </a:t>
            </a:r>
            <a:r>
              <a:rPr lang="de-DE" altLang="de-DE" sz="3200" b="1" i="0" dirty="0" err="1"/>
              <a:t>applies</a:t>
            </a:r>
            <a:r>
              <a:rPr lang="de-DE" altLang="de-DE" sz="3200" b="1" i="0" dirty="0"/>
              <a:t>?</a:t>
            </a:r>
          </a:p>
          <a:p>
            <a:pPr>
              <a:defRPr/>
            </a:pPr>
            <a:endParaRPr lang="de-DE" altLang="de-DE" sz="2600" b="1" i="0" dirty="0"/>
          </a:p>
          <a:p>
            <a:pPr>
              <a:defRPr/>
            </a:pPr>
            <a:r>
              <a:rPr lang="de-DE" altLang="de-DE" sz="2600" b="1" i="0" dirty="0">
                <a:solidFill>
                  <a:srgbClr val="FF0000"/>
                </a:solidFill>
              </a:rPr>
              <a:t>A Problem </a:t>
            </a:r>
            <a:r>
              <a:rPr lang="de-DE" altLang="de-DE" sz="2600" b="1" i="0" dirty="0" err="1">
                <a:solidFill>
                  <a:srgbClr val="FF0000"/>
                </a:solidFill>
              </a:rPr>
              <a:t>since</a:t>
            </a:r>
            <a:r>
              <a:rPr lang="de-DE" altLang="de-DE" sz="2600" b="1" i="0" dirty="0">
                <a:solidFill>
                  <a:srgbClr val="FF0000"/>
                </a:solidFill>
              </a:rPr>
              <a:t> Roman Times:</a:t>
            </a:r>
          </a:p>
          <a:p>
            <a:pPr>
              <a:defRPr/>
            </a:pPr>
            <a:br>
              <a:rPr lang="de-DE" altLang="de-DE" b="1" i="0" dirty="0"/>
            </a:br>
            <a:r>
              <a:rPr lang="de-DE" altLang="de-DE" b="1" i="0" dirty="0"/>
              <a:t>Bindingness </a:t>
            </a:r>
            <a:r>
              <a:rPr lang="de-DE" altLang="de-DE" b="1" i="0" dirty="0" err="1"/>
              <a:t>of</a:t>
            </a:r>
            <a:r>
              <a:rPr lang="de-DE" altLang="de-DE" b="1" i="0" dirty="0"/>
              <a:t> </a:t>
            </a:r>
            <a:r>
              <a:rPr lang="de-DE" altLang="de-DE" b="1" i="0" dirty="0" err="1"/>
              <a:t>contracts</a:t>
            </a:r>
            <a:r>
              <a:rPr lang="de-DE" altLang="de-DE" b="1" i="0" dirty="0"/>
              <a:t> </a:t>
            </a:r>
            <a:r>
              <a:rPr lang="de-DE" altLang="de-DE" i="0" dirty="0"/>
              <a:t>(</a:t>
            </a:r>
            <a:r>
              <a:rPr lang="de-DE" altLang="de-DE" dirty="0" err="1"/>
              <a:t>pacta</a:t>
            </a:r>
            <a:r>
              <a:rPr lang="de-DE" altLang="de-DE" dirty="0"/>
              <a:t> </a:t>
            </a:r>
            <a:r>
              <a:rPr lang="de-DE" altLang="de-DE" dirty="0" err="1"/>
              <a:t>sunt</a:t>
            </a:r>
            <a:r>
              <a:rPr lang="de-DE" altLang="de-DE" dirty="0"/>
              <a:t> servanda</a:t>
            </a:r>
            <a:r>
              <a:rPr lang="de-DE" altLang="de-DE" i="0" dirty="0"/>
              <a:t>) </a:t>
            </a:r>
            <a:r>
              <a:rPr lang="de-DE" altLang="de-DE" b="1" i="0" dirty="0"/>
              <a:t>v. </a:t>
            </a:r>
            <a:r>
              <a:rPr lang="de-DE" altLang="de-DE" b="1" i="0" dirty="0" err="1"/>
              <a:t>good</a:t>
            </a:r>
            <a:r>
              <a:rPr lang="de-DE" altLang="de-DE" b="1" i="0" dirty="0"/>
              <a:t> </a:t>
            </a:r>
            <a:r>
              <a:rPr lang="de-DE" altLang="de-DE" b="1" i="0" dirty="0" err="1"/>
              <a:t>faith</a:t>
            </a:r>
            <a:r>
              <a:rPr lang="de-DE" altLang="de-DE" i="0" dirty="0"/>
              <a:t>;</a:t>
            </a:r>
            <a:r>
              <a:rPr lang="de-DE" altLang="de-DE" b="1" i="0" dirty="0"/>
              <a:t> </a:t>
            </a:r>
            <a:r>
              <a:rPr lang="de-DE" altLang="de-DE" dirty="0"/>
              <a:t>clausula </a:t>
            </a:r>
            <a:r>
              <a:rPr lang="de-DE" altLang="de-DE" dirty="0" err="1"/>
              <a:t>rebus</a:t>
            </a:r>
            <a:r>
              <a:rPr lang="de-DE" altLang="de-DE" dirty="0"/>
              <a:t> sic stantibus</a:t>
            </a:r>
            <a:r>
              <a:rPr lang="de-DE" altLang="de-DE" b="1" i="0" dirty="0"/>
              <a:t> </a:t>
            </a:r>
            <a:r>
              <a:rPr lang="de-DE" altLang="de-DE" i="0" dirty="0"/>
              <a:t>(i.e. an </a:t>
            </a:r>
            <a:r>
              <a:rPr lang="de-DE" altLang="de-DE" i="0" dirty="0" err="1"/>
              <a:t>implicit</a:t>
            </a:r>
            <a:r>
              <a:rPr lang="de-DE" altLang="de-DE" i="0" dirty="0"/>
              <a:t> </a:t>
            </a:r>
            <a:r>
              <a:rPr lang="de-DE" altLang="de-DE" i="0" dirty="0" err="1"/>
              <a:t>c</a:t>
            </a:r>
            <a:r>
              <a:rPr lang="de-DE" i="0" dirty="0" err="1"/>
              <a:t>ondition</a:t>
            </a:r>
            <a:r>
              <a:rPr lang="de-DE" i="0" dirty="0"/>
              <a:t> </a:t>
            </a:r>
            <a:r>
              <a:rPr lang="de-DE" i="0" dirty="0" err="1"/>
              <a:t>that</a:t>
            </a:r>
            <a:r>
              <a:rPr lang="de-DE" i="0" dirty="0"/>
              <a:t> </a:t>
            </a:r>
            <a:r>
              <a:rPr lang="en-GB" i="0" dirty="0"/>
              <a:t>circumstances circumventing the contract do not change) </a:t>
            </a:r>
            <a:endParaRPr lang="de-DE" i="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10</a:t>
            </a:fld>
            <a:endParaRPr lang="en-US" sz="1000" dirty="0">
              <a:solidFill>
                <a:schemeClr val="bg1"/>
              </a:solidFill>
            </a:endParaRPr>
          </a:p>
        </p:txBody>
      </p:sp>
      <p:pic>
        <p:nvPicPr>
          <p:cNvPr id="15" name="Picture 4" descr="Quijano &amp;amp; Associates">
            <a:extLst>
              <a:ext uri="{FF2B5EF4-FFF2-40B4-BE49-F238E27FC236}">
                <a16:creationId xmlns:a16="http://schemas.microsoft.com/office/drawing/2014/main" id="{B0DD9776-FE27-4B2D-B587-BB6B7B8129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8561BD01-76A6-4B28-BCCB-3A44492414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02547917-033A-44E5-9F12-6BF8843C3CBA}"/>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7"/>
            <a:extLst>
              <a:ext uri="{FF2B5EF4-FFF2-40B4-BE49-F238E27FC236}">
                <a16:creationId xmlns:a16="http://schemas.microsoft.com/office/drawing/2014/main" id="{AF5091F9-715D-4D4E-BF6C-DFB28DA3CC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359168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152400" y="1431644"/>
            <a:ext cx="8613814" cy="4797703"/>
          </a:xfrm>
          <a:prstGeom prst="rect">
            <a:avLst/>
          </a:prstGeom>
          <a:solidFill>
            <a:schemeClr val="bg1">
              <a:lumMod val="95000"/>
            </a:schemeClr>
          </a:solidFill>
        </p:spPr>
        <p:txBody>
          <a:bodyPr wrap="square">
            <a:spAutoFit/>
          </a:bodyPr>
          <a:lstStyle/>
          <a:p>
            <a:pPr>
              <a:defRPr/>
            </a:pPr>
            <a:endParaRPr lang="de-DE" dirty="0"/>
          </a:p>
        </p:txBody>
      </p:sp>
      <p:sp>
        <p:nvSpPr>
          <p:cNvPr id="16" name="Inhaltsplatzhalter 2"/>
          <p:cNvSpPr txBox="1">
            <a:spLocks noChangeArrowheads="1"/>
          </p:cNvSpPr>
          <p:nvPr/>
        </p:nvSpPr>
        <p:spPr>
          <a:xfrm>
            <a:off x="209550" y="1308594"/>
            <a:ext cx="4362450" cy="5029200"/>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pPr>
              <a:buFontTx/>
              <a:buNone/>
            </a:pPr>
            <a:r>
              <a:rPr lang="de-DE" altLang="de-DE" sz="3300" b="1" dirty="0">
                <a:solidFill>
                  <a:srgbClr val="FF0000"/>
                </a:solidFill>
              </a:rPr>
              <a:t>Force </a:t>
            </a:r>
            <a:r>
              <a:rPr lang="de-DE" altLang="de-DE" sz="3300" b="1" dirty="0" err="1">
                <a:solidFill>
                  <a:srgbClr val="FF0000"/>
                </a:solidFill>
              </a:rPr>
              <a:t>Majeure</a:t>
            </a:r>
            <a:r>
              <a:rPr lang="de-DE" altLang="de-DE" sz="3300" b="1" dirty="0">
                <a:solidFill>
                  <a:srgbClr val="FF0000"/>
                </a:solidFill>
              </a:rPr>
              <a:t>?</a:t>
            </a:r>
          </a:p>
          <a:p>
            <a:pPr>
              <a:buFontTx/>
              <a:buNone/>
            </a:pPr>
            <a:endParaRPr lang="de-DE" altLang="de-DE" sz="400" b="1" dirty="0">
              <a:solidFill>
                <a:srgbClr val="FF0000"/>
              </a:solidFill>
            </a:endParaRPr>
          </a:p>
          <a:p>
            <a:pPr>
              <a:buFontTx/>
              <a:buNone/>
            </a:pPr>
            <a:endParaRPr lang="de-DE" altLang="de-DE" sz="3300" b="1" dirty="0">
              <a:solidFill>
                <a:srgbClr val="FF0000"/>
              </a:solidFill>
            </a:endParaRPr>
          </a:p>
          <a:p>
            <a:pPr>
              <a:buFontTx/>
              <a:buNone/>
            </a:pPr>
            <a:r>
              <a:rPr lang="de-DE" altLang="de-DE" sz="2800" b="1" dirty="0">
                <a:solidFill>
                  <a:schemeClr val="accent2"/>
                </a:solidFill>
              </a:rPr>
              <a:t>China: Art. 94, 117-119 China </a:t>
            </a:r>
            <a:r>
              <a:rPr lang="de-DE" altLang="de-DE" sz="2800" b="1" dirty="0" err="1">
                <a:solidFill>
                  <a:schemeClr val="accent2"/>
                </a:solidFill>
              </a:rPr>
              <a:t>Contract</a:t>
            </a:r>
            <a:r>
              <a:rPr lang="de-DE" altLang="de-DE" sz="2800" b="1" dirty="0">
                <a:solidFill>
                  <a:schemeClr val="accent2"/>
                </a:solidFill>
              </a:rPr>
              <a:t> Law; China </a:t>
            </a:r>
            <a:r>
              <a:rPr lang="de-DE" altLang="de-DE" sz="2800" b="1" dirty="0" err="1">
                <a:solidFill>
                  <a:schemeClr val="accent2"/>
                </a:solidFill>
              </a:rPr>
              <a:t>Supr</a:t>
            </a:r>
            <a:r>
              <a:rPr lang="de-DE" altLang="de-DE" sz="2800" b="1" dirty="0">
                <a:solidFill>
                  <a:schemeClr val="accent2"/>
                </a:solidFill>
              </a:rPr>
              <a:t>. Ct. Guiding Options on COVID-19 </a:t>
            </a:r>
            <a:r>
              <a:rPr lang="de-DE" altLang="de-DE" sz="2800" b="1" dirty="0" err="1">
                <a:solidFill>
                  <a:schemeClr val="accent2"/>
                </a:solidFill>
              </a:rPr>
              <a:t>dated</a:t>
            </a:r>
            <a:r>
              <a:rPr lang="de-DE" altLang="de-DE" sz="2800" b="1" dirty="0">
                <a:solidFill>
                  <a:schemeClr val="accent2"/>
                </a:solidFill>
              </a:rPr>
              <a:t> 16 April 2020</a:t>
            </a:r>
            <a:endParaRPr lang="de-DE" altLang="de-DE" sz="2800" b="1" dirty="0">
              <a:solidFill>
                <a:srgbClr val="00B050"/>
              </a:solidFill>
            </a:endParaRPr>
          </a:p>
          <a:p>
            <a:pPr>
              <a:buFontTx/>
              <a:buNone/>
            </a:pPr>
            <a:r>
              <a:rPr lang="de-DE" altLang="de-DE" sz="2800" b="1" dirty="0">
                <a:solidFill>
                  <a:schemeClr val="accent2"/>
                </a:solidFill>
              </a:rPr>
              <a:t>France: Art. 1218 </a:t>
            </a:r>
            <a:r>
              <a:rPr lang="de-DE" altLang="de-DE" sz="2800" b="1" dirty="0" err="1">
                <a:solidFill>
                  <a:schemeClr val="accent2"/>
                </a:solidFill>
              </a:rPr>
              <a:t>C.civ</a:t>
            </a:r>
            <a:r>
              <a:rPr lang="de-DE" altLang="de-DE" sz="2800" b="1" dirty="0">
                <a:solidFill>
                  <a:schemeClr val="accent2"/>
                </a:solidFill>
              </a:rPr>
              <a:t>.</a:t>
            </a:r>
          </a:p>
          <a:p>
            <a:pPr>
              <a:buFontTx/>
              <a:buNone/>
            </a:pPr>
            <a:r>
              <a:rPr lang="de-DE" altLang="de-DE" sz="2800" b="1" dirty="0">
                <a:solidFill>
                  <a:schemeClr val="accent2"/>
                </a:solidFill>
              </a:rPr>
              <a:t>Art. 79 CISG</a:t>
            </a:r>
          </a:p>
          <a:p>
            <a:pPr>
              <a:buFontTx/>
              <a:buNone/>
            </a:pPr>
            <a:endParaRPr lang="de-DE" altLang="de-DE" dirty="0">
              <a:solidFill>
                <a:schemeClr val="accent2"/>
              </a:solidFill>
            </a:endParaRPr>
          </a:p>
          <a:p>
            <a:pPr>
              <a:buFontTx/>
              <a:buNone/>
            </a:pPr>
            <a:r>
              <a:rPr lang="de-DE" altLang="de-DE" sz="2400" dirty="0">
                <a:solidFill>
                  <a:schemeClr val="accent2"/>
                </a:solidFill>
              </a:rPr>
              <a:t>Germany: </a:t>
            </a:r>
            <a:r>
              <a:rPr lang="de-DE" altLang="de-DE" sz="2400" dirty="0" err="1">
                <a:solidFill>
                  <a:schemeClr val="accent2"/>
                </a:solidFill>
              </a:rPr>
              <a:t>No</a:t>
            </a:r>
            <a:r>
              <a:rPr lang="de-DE" altLang="de-DE" sz="2400" dirty="0">
                <a:solidFill>
                  <a:schemeClr val="accent2"/>
                </a:solidFill>
              </a:rPr>
              <a:t> Force </a:t>
            </a:r>
            <a:r>
              <a:rPr lang="de-DE" altLang="de-DE" sz="2400" dirty="0" err="1">
                <a:solidFill>
                  <a:schemeClr val="accent2"/>
                </a:solidFill>
              </a:rPr>
              <a:t>Majeure</a:t>
            </a:r>
            <a:r>
              <a:rPr lang="de-DE" altLang="de-DE" sz="2400" dirty="0">
                <a:solidFill>
                  <a:schemeClr val="accent2"/>
                </a:solidFill>
              </a:rPr>
              <a:t> in </a:t>
            </a:r>
            <a:r>
              <a:rPr lang="de-DE" altLang="de-DE" sz="2400" dirty="0" err="1">
                <a:solidFill>
                  <a:schemeClr val="accent2"/>
                </a:solidFill>
              </a:rPr>
              <a:t>the</a:t>
            </a:r>
            <a:r>
              <a:rPr lang="de-DE" altLang="de-DE" sz="2400" dirty="0">
                <a:solidFill>
                  <a:schemeClr val="accent2"/>
                </a:solidFill>
              </a:rPr>
              <a:t> Law</a:t>
            </a:r>
          </a:p>
          <a:p>
            <a:pPr>
              <a:buFontTx/>
              <a:buNone/>
            </a:pPr>
            <a:endParaRPr lang="de-DE" altLang="de-DE" sz="7700" dirty="0">
              <a:solidFill>
                <a:schemeClr val="accent2"/>
              </a:solidFill>
            </a:endParaRPr>
          </a:p>
          <a:p>
            <a:pPr>
              <a:buFontTx/>
              <a:buNone/>
            </a:pPr>
            <a:endParaRPr lang="de-DE" altLang="de-DE" sz="2400" dirty="0">
              <a:solidFill>
                <a:schemeClr val="accent2"/>
              </a:solidFill>
            </a:endParaRPr>
          </a:p>
          <a:p>
            <a:r>
              <a:rPr lang="en-GB" altLang="de-DE" sz="4000" b="1" dirty="0">
                <a:solidFill>
                  <a:srgbClr val="FF0000"/>
                </a:solidFill>
              </a:rPr>
              <a:t>Impossibilité </a:t>
            </a:r>
          </a:p>
          <a:p>
            <a:r>
              <a:rPr lang="en-GB" altLang="de-DE" sz="3100" b="1" dirty="0"/>
              <a:t>1351 C. civ.</a:t>
            </a:r>
            <a:endParaRPr lang="de-DE" altLang="de-DE" dirty="0">
              <a:latin typeface="Flexo" pitchFamily="50" charset="0"/>
            </a:endParaRP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sp>
        <p:nvSpPr>
          <p:cNvPr id="17" name="Titel 2"/>
          <p:cNvSpPr txBox="1">
            <a:spLocks noChangeArrowheads="1"/>
          </p:cNvSpPr>
          <p:nvPr/>
        </p:nvSpPr>
        <p:spPr>
          <a:xfrm>
            <a:off x="377786" y="1298980"/>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Corona in </a:t>
            </a:r>
            <a:r>
              <a:rPr lang="de-DE" altLang="de-DE" sz="3800" b="1" dirty="0" err="1"/>
              <a:t>Comparative</a:t>
            </a:r>
            <a:r>
              <a:rPr lang="de-DE" altLang="de-DE" sz="3800" b="1" dirty="0"/>
              <a:t> Law</a:t>
            </a:r>
            <a:endParaRPr lang="en-GB" altLang="de-DE" sz="3800" b="1" dirty="0"/>
          </a:p>
        </p:txBody>
      </p:sp>
      <p:sp>
        <p:nvSpPr>
          <p:cNvPr id="18" name="Inhaltsplatzhalter 2"/>
          <p:cNvSpPr txBox="1">
            <a:spLocks noChangeArrowheads="1"/>
          </p:cNvSpPr>
          <p:nvPr/>
        </p:nvSpPr>
        <p:spPr bwMode="auto">
          <a:xfrm>
            <a:off x="4743450" y="1702741"/>
            <a:ext cx="4248150" cy="4494938"/>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defRPr/>
            </a:pPr>
            <a:endParaRPr lang="de-DE" altLang="de-DE" sz="1200" b="1" i="0" kern="0" dirty="0"/>
          </a:p>
          <a:p>
            <a:pPr marL="0" indent="0" algn="ctr">
              <a:buFontTx/>
              <a:buNone/>
              <a:defRPr/>
            </a:pPr>
            <a:r>
              <a:rPr lang="de-DE" altLang="de-DE" sz="2800" b="1" i="0" kern="0" dirty="0">
                <a:solidFill>
                  <a:srgbClr val="FF0000"/>
                </a:solidFill>
              </a:rPr>
              <a:t>Right </a:t>
            </a:r>
            <a:r>
              <a:rPr lang="de-DE" altLang="de-DE" sz="2800" b="1" i="0" kern="0" dirty="0" err="1">
                <a:solidFill>
                  <a:srgbClr val="FF0000"/>
                </a:solidFill>
              </a:rPr>
              <a:t>to</a:t>
            </a:r>
            <a:r>
              <a:rPr lang="de-DE" altLang="de-DE" sz="2800" b="1" i="0" kern="0" dirty="0">
                <a:solidFill>
                  <a:srgbClr val="FF0000"/>
                </a:solidFill>
              </a:rPr>
              <a:t> </a:t>
            </a:r>
            <a:r>
              <a:rPr lang="de-DE" altLang="de-DE" sz="2800" b="1" i="0" kern="0" dirty="0" err="1">
                <a:solidFill>
                  <a:srgbClr val="FF0000"/>
                </a:solidFill>
              </a:rPr>
              <a:t>Contract</a:t>
            </a:r>
            <a:r>
              <a:rPr lang="de-DE" altLang="de-DE" sz="2800" b="1" i="0" kern="0" dirty="0">
                <a:solidFill>
                  <a:srgbClr val="FF0000"/>
                </a:solidFill>
              </a:rPr>
              <a:t> Adaptation?</a:t>
            </a:r>
          </a:p>
          <a:p>
            <a:pPr marL="0" indent="0" algn="ctr">
              <a:buFontTx/>
              <a:buNone/>
              <a:defRPr/>
            </a:pPr>
            <a:endParaRPr lang="de-DE" altLang="de-DE" sz="100" b="1" i="0" kern="0" dirty="0">
              <a:solidFill>
                <a:srgbClr val="FF0000"/>
              </a:solidFill>
            </a:endParaRPr>
          </a:p>
          <a:p>
            <a:pPr marL="0" indent="0" algn="ctr">
              <a:buFontTx/>
              <a:buNone/>
              <a:defRPr/>
            </a:pPr>
            <a:r>
              <a:rPr lang="de-DE" altLang="de-DE" sz="2800" b="1" i="0" kern="0" dirty="0">
                <a:solidFill>
                  <a:schemeClr val="accent2"/>
                </a:solidFill>
              </a:rPr>
              <a:t>Germany§313 BGB</a:t>
            </a: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r>
              <a:rPr lang="de-DE" altLang="de-DE" sz="2800" b="1" i="0" kern="0" dirty="0" err="1">
                <a:solidFill>
                  <a:srgbClr val="FF0000"/>
                </a:solidFill>
              </a:rPr>
              <a:t>Impossibility</a:t>
            </a:r>
            <a:endParaRPr lang="de-DE" altLang="de-DE" sz="2800" b="1" i="0" kern="0" dirty="0">
              <a:solidFill>
                <a:srgbClr val="FF0000"/>
              </a:solidFill>
            </a:endParaRPr>
          </a:p>
          <a:p>
            <a:pPr marL="0" indent="0" algn="ctr">
              <a:buFontTx/>
              <a:buNone/>
              <a:defRPr/>
            </a:pPr>
            <a:r>
              <a:rPr lang="de-DE" altLang="de-DE" b="1" i="0" kern="0" dirty="0"/>
              <a:t>§ 275 BGB</a:t>
            </a:r>
          </a:p>
          <a:p>
            <a:pPr marL="0" indent="0" algn="ctr">
              <a:buFontTx/>
              <a:buNone/>
              <a:defRPr/>
            </a:pPr>
            <a:endParaRPr lang="de-DE" altLang="de-DE"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r>
              <a:rPr lang="de-DE" altLang="de-DE" sz="2800" b="1" i="0" kern="0" dirty="0">
                <a:solidFill>
                  <a:schemeClr val="accent2"/>
                </a:solidFill>
              </a:rPr>
              <a:t>Art. 6.2.2 U.P.</a:t>
            </a:r>
          </a:p>
          <a:p>
            <a:pPr marL="0" indent="0">
              <a:buFontTx/>
              <a:buAutoNum type="romanUcPeriod" startAt="2"/>
              <a:defRPr/>
            </a:pPr>
            <a:endParaRPr lang="de-DE" altLang="de-DE" b="1" i="0" kern="0" dirty="0"/>
          </a:p>
          <a:p>
            <a:pPr marL="0" indent="0">
              <a:buFontTx/>
              <a:buAutoNum type="romanUcPeriod"/>
              <a:defRPr/>
            </a:pPr>
            <a:endParaRPr lang="de-DE" altLang="de-DE" i="0" kern="0" dirty="0">
              <a:latin typeface="Flexo" pitchFamily="50" charset="0"/>
            </a:endParaRPr>
          </a:p>
          <a:p>
            <a:pPr marL="0" indent="0">
              <a:buFontTx/>
              <a:buAutoNum type="romanUcPeriod"/>
              <a:defRPr/>
            </a:pPr>
            <a:endParaRPr lang="en-GB" altLang="de-DE" i="0" kern="0" dirty="0">
              <a:latin typeface="Flexo" pitchFamily="50" charset="0"/>
            </a:endParaRPr>
          </a:p>
          <a:p>
            <a:pPr marL="0" indent="0">
              <a:defRPr/>
            </a:pPr>
            <a:r>
              <a:rPr lang="en-GB" altLang="de-DE" i="0" kern="0" dirty="0">
                <a:latin typeface="Flexo" pitchFamily="50" charset="0"/>
              </a:rPr>
              <a:t> </a:t>
            </a:r>
            <a:endParaRPr lang="de-DE" altLang="de-DE" i="0" kern="0" dirty="0">
              <a:latin typeface="Flexo" pitchFamily="50" charset="0"/>
            </a:endParaRPr>
          </a:p>
          <a:p>
            <a:pPr marL="0" indent="0">
              <a:buFontTx/>
              <a:buAutoNum type="romanUcPeriod"/>
              <a:defRPr/>
            </a:pPr>
            <a:endParaRPr lang="de-DE" altLang="de-DE" i="0" kern="0" dirty="0">
              <a:latin typeface="Flexo" pitchFamily="50" charset="0"/>
            </a:endParaRPr>
          </a:p>
          <a:p>
            <a:pPr marL="0" indent="0">
              <a:defRPr/>
            </a:pPr>
            <a:endParaRPr lang="de-DE" altLang="de-DE" i="0" kern="0" dirty="0">
              <a:latin typeface="Flexo" pitchFamily="50" charset="0"/>
            </a:endParaRPr>
          </a:p>
          <a:p>
            <a:pPr marL="0" indent="0">
              <a:defRPr/>
            </a:pPr>
            <a:endParaRPr lang="en-GB" altLang="de-DE" i="0" kern="0" dirty="0">
              <a:latin typeface="Flexo" pitchFamily="50" charset="0"/>
            </a:endParaRPr>
          </a:p>
          <a:p>
            <a:pPr marL="0" indent="0" eaLnBrk="1" hangingPunct="1">
              <a:defRPr/>
            </a:pPr>
            <a:endParaRPr lang="en-GB" altLang="de-DE" i="0" kern="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11</a:t>
            </a:fld>
            <a:endParaRPr lang="en-US" sz="1000" dirty="0">
              <a:solidFill>
                <a:schemeClr val="bg1"/>
              </a:solidFill>
            </a:endParaRPr>
          </a:p>
        </p:txBody>
      </p:sp>
      <p:pic>
        <p:nvPicPr>
          <p:cNvPr id="13" name="Picture 4" descr="Quijano &amp;amp; Associates">
            <a:extLst>
              <a:ext uri="{FF2B5EF4-FFF2-40B4-BE49-F238E27FC236}">
                <a16:creationId xmlns:a16="http://schemas.microsoft.com/office/drawing/2014/main" id="{80FBBE15-C4C8-4875-BA66-BA31F6909B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wall, monitor&#10;&#10;Description automatically generated">
            <a:extLst>
              <a:ext uri="{FF2B5EF4-FFF2-40B4-BE49-F238E27FC236}">
                <a16:creationId xmlns:a16="http://schemas.microsoft.com/office/drawing/2014/main" id="{034DC277-EAA1-40E5-92E0-93AA625DFD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20" name="Rectangle 19">
            <a:extLst>
              <a:ext uri="{FF2B5EF4-FFF2-40B4-BE49-F238E27FC236}">
                <a16:creationId xmlns:a16="http://schemas.microsoft.com/office/drawing/2014/main" id="{5A0E4CEA-EFBC-4FDA-9A80-542F2FFAF14C}"/>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21" name="Picture 20" descr="A picture containing sitting, red, white&#10;&#10;Description automatically generated">
            <a:hlinkClick r:id="rId7"/>
            <a:extLst>
              <a:ext uri="{FF2B5EF4-FFF2-40B4-BE49-F238E27FC236}">
                <a16:creationId xmlns:a16="http://schemas.microsoft.com/office/drawing/2014/main" id="{64411671-38E4-4F30-B294-4251BE7D9A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421843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259544" y="1989241"/>
            <a:ext cx="8613814" cy="4093428"/>
          </a:xfrm>
          <a:prstGeom prst="rect">
            <a:avLst/>
          </a:prstGeom>
          <a:solidFill>
            <a:schemeClr val="bg1">
              <a:lumMod val="95000"/>
            </a:schemeClr>
          </a:solidFill>
        </p:spPr>
        <p:txBody>
          <a:bodyPr wrap="square">
            <a:spAutoFit/>
          </a:bodyPr>
          <a:lstStyle/>
          <a:p>
            <a:pPr algn="ctr"/>
            <a:r>
              <a:rPr lang="en-US" b="1" dirty="0"/>
              <a:t>Article 14 of Panama's Civil Code recognizes the concept of force majeure.</a:t>
            </a:r>
            <a:endParaRPr lang="en-US" dirty="0"/>
          </a:p>
          <a:p>
            <a:r>
              <a:rPr lang="en-US" dirty="0"/>
              <a:t>     </a:t>
            </a:r>
            <a:r>
              <a:rPr lang="en-US" sz="1600" dirty="0"/>
              <a:t> It is vital to examine the provisions of the relevant contract in order to determine how the force majeure event will affect what was negotiated. It is to be understood that force majeure is not an absolute concept, but it could be powerful leverage for the party who pleads it. In the present circumstance, force majeure basically forces the parties to sit down and negotiate.</a:t>
            </a:r>
          </a:p>
          <a:p>
            <a:r>
              <a:rPr lang="en-US" sz="1600" dirty="0"/>
              <a:t> </a:t>
            </a:r>
          </a:p>
          <a:p>
            <a:r>
              <a:rPr lang="en-US" sz="1600" dirty="0"/>
              <a:t>      If a pandemic does not represent force majeure, what does ?</a:t>
            </a:r>
          </a:p>
          <a:p>
            <a:r>
              <a:rPr lang="en-US" sz="1600" dirty="0"/>
              <a:t> </a:t>
            </a:r>
          </a:p>
          <a:p>
            <a:r>
              <a:rPr lang="en-US" sz="1600" dirty="0"/>
              <a:t>      An example of the weight of force majeure in Latin America is the decision of the Panamanian Government to declare that all labor contracts in the Republic of Panama could be suspended until 31st December 2020 by the unilateral decision of the employer.</a:t>
            </a:r>
          </a:p>
          <a:p>
            <a:r>
              <a:rPr lang="en-US" sz="1600" dirty="0"/>
              <a:t> </a:t>
            </a:r>
          </a:p>
          <a:p>
            <a:r>
              <a:rPr lang="en-US" sz="1600" dirty="0"/>
              <a:t>      Courts have traditionally interpreted force majeure clauses narrowly, but this event appears to have the aura of a genuine force majeure. In addition to that, parties are also alleging the Doctrine of Impossibility and the Doctrine of Fortuitous Event in order to get out of some contractual agreements.  </a:t>
            </a:r>
          </a:p>
        </p:txBody>
      </p:sp>
      <p:sp>
        <p:nvSpPr>
          <p:cNvPr id="17" name="Titel 2"/>
          <p:cNvSpPr txBox="1">
            <a:spLocks noChangeArrowheads="1"/>
          </p:cNvSpPr>
          <p:nvPr/>
        </p:nvSpPr>
        <p:spPr>
          <a:xfrm>
            <a:off x="304800" y="1143000"/>
            <a:ext cx="7772400" cy="762000"/>
          </a:xfrm>
          <a:prstGeom prst="rect">
            <a:avLst/>
          </a:prstGeom>
        </p:spPr>
        <p:txBody>
          <a:bodyPr vert="horz" lIns="91440" tIns="45720" rIns="91440" bIns="4572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Force Majeure in Panama &amp; Latin America</a:t>
            </a:r>
            <a:endParaRPr lang="en-GB" altLang="de-DE" sz="3800"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12</a:t>
            </a:fld>
            <a:endParaRPr lang="en-US" sz="1000" dirty="0">
              <a:solidFill>
                <a:schemeClr val="bg1"/>
              </a:solidFill>
            </a:endParaRPr>
          </a:p>
        </p:txBody>
      </p:sp>
      <p:pic>
        <p:nvPicPr>
          <p:cNvPr id="11" name="Picture 4" descr="Quijano &amp;amp; Associates">
            <a:extLst>
              <a:ext uri="{FF2B5EF4-FFF2-40B4-BE49-F238E27FC236}">
                <a16:creationId xmlns:a16="http://schemas.microsoft.com/office/drawing/2014/main" id="{52C1D505-F686-4911-BF3D-CC9DB2B2C2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wall, monitor&#10;&#10;Description automatically generated">
            <a:extLst>
              <a:ext uri="{FF2B5EF4-FFF2-40B4-BE49-F238E27FC236}">
                <a16:creationId xmlns:a16="http://schemas.microsoft.com/office/drawing/2014/main" id="{6CED6432-1D9F-4E56-94CE-4F7DE9084D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8162AADA-5D5B-4825-8656-25F4370078BB}"/>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7"/>
            <a:extLst>
              <a:ext uri="{FF2B5EF4-FFF2-40B4-BE49-F238E27FC236}">
                <a16:creationId xmlns:a16="http://schemas.microsoft.com/office/drawing/2014/main" id="{D58F479D-F1DB-40E1-BE70-C014A626FD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14165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black-framed eyeglasses on white printing paper">
            <a:extLst>
              <a:ext uri="{FF2B5EF4-FFF2-40B4-BE49-F238E27FC236}">
                <a16:creationId xmlns:a16="http://schemas.microsoft.com/office/drawing/2014/main" id="{0B31C149-77EA-44BC-88F3-89D76E974C45}"/>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7456" b="13712"/>
          <a:stretch/>
        </p:blipFill>
        <p:spPr bwMode="auto">
          <a:xfrm>
            <a:off x="0" y="144780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4"/>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7" name="Titel 2"/>
          <p:cNvSpPr txBox="1">
            <a:spLocks noChangeArrowheads="1"/>
          </p:cNvSpPr>
          <p:nvPr/>
        </p:nvSpPr>
        <p:spPr>
          <a:xfrm>
            <a:off x="699641" y="1249042"/>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4000" b="1" i="1" dirty="0"/>
              <a:t>Force</a:t>
            </a:r>
            <a:r>
              <a:rPr lang="de-DE" altLang="de-DE" sz="4000" b="1" dirty="0"/>
              <a:t> </a:t>
            </a:r>
            <a:r>
              <a:rPr lang="de-DE" altLang="de-DE" sz="4000" b="1" i="1" dirty="0"/>
              <a:t>Majeure</a:t>
            </a:r>
            <a:r>
              <a:rPr lang="de-DE" altLang="de-DE" sz="4000" b="1" dirty="0"/>
              <a:t> in U.S. Law</a:t>
            </a:r>
            <a:endParaRPr lang="en-GB" altLang="de-DE" sz="4000"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13</a:t>
            </a:fld>
            <a:endParaRPr lang="en-US" sz="1000" dirty="0">
              <a:solidFill>
                <a:schemeClr val="bg1"/>
              </a:solidFill>
            </a:endParaRPr>
          </a:p>
        </p:txBody>
      </p:sp>
      <p:pic>
        <p:nvPicPr>
          <p:cNvPr id="11" name="Picture 4" descr="Quijano &amp;amp; Associates">
            <a:extLst>
              <a:ext uri="{FF2B5EF4-FFF2-40B4-BE49-F238E27FC236}">
                <a16:creationId xmlns:a16="http://schemas.microsoft.com/office/drawing/2014/main" id="{F2EBC4A0-DBEE-47A7-AC77-CB6272885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wall, monitor&#10;&#10;Description automatically generated">
            <a:extLst>
              <a:ext uri="{FF2B5EF4-FFF2-40B4-BE49-F238E27FC236}">
                <a16:creationId xmlns:a16="http://schemas.microsoft.com/office/drawing/2014/main" id="{A7FD2D1A-A67F-4504-BC0D-F37E41C28A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AF90054A-3BC9-4D2F-B522-C14F8FE424E8}"/>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8"/>
            <a:extLst>
              <a:ext uri="{FF2B5EF4-FFF2-40B4-BE49-F238E27FC236}">
                <a16:creationId xmlns:a16="http://schemas.microsoft.com/office/drawing/2014/main" id="{0AA745C1-63F7-46E2-9375-BC2D4C6A55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
        <p:nvSpPr>
          <p:cNvPr id="3" name="TextBox 2">
            <a:extLst>
              <a:ext uri="{FF2B5EF4-FFF2-40B4-BE49-F238E27FC236}">
                <a16:creationId xmlns:a16="http://schemas.microsoft.com/office/drawing/2014/main" id="{98F4F8E6-18F5-4124-9E53-3413C048DC7E}"/>
              </a:ext>
            </a:extLst>
          </p:cNvPr>
          <p:cNvSpPr txBox="1"/>
          <p:nvPr/>
        </p:nvSpPr>
        <p:spPr>
          <a:xfrm>
            <a:off x="685800" y="2612329"/>
            <a:ext cx="6952544" cy="2492990"/>
          </a:xfrm>
          <a:prstGeom prst="rect">
            <a:avLst/>
          </a:prstGeom>
          <a:noFill/>
        </p:spPr>
        <p:txBody>
          <a:bodyPr wrap="none" rtlCol="0">
            <a:spAutoFit/>
          </a:bodyPr>
          <a:lstStyle/>
          <a:p>
            <a:pPr marL="342900" lvl="0" indent="-342900">
              <a:buFont typeface="+mj-lt"/>
              <a:buAutoNum type="arabicPeriod"/>
            </a:pPr>
            <a:r>
              <a:rPr lang="en-US" sz="2800" b="1" dirty="0"/>
              <a:t>Existing contracts impacted by COVID-19</a:t>
            </a:r>
          </a:p>
          <a:p>
            <a:r>
              <a:rPr lang="en-US" sz="2800" b="1" i="1" dirty="0"/>
              <a:t>	</a:t>
            </a:r>
            <a:r>
              <a:rPr lang="en-US" sz="2400" b="1" i="1" dirty="0"/>
              <a:t>Force Majeure			</a:t>
            </a:r>
            <a:r>
              <a:rPr lang="en-US" sz="2400" b="1" dirty="0"/>
              <a:t>Impossibility </a:t>
            </a:r>
          </a:p>
          <a:p>
            <a:r>
              <a:rPr lang="en-US" sz="2400" b="1" dirty="0"/>
              <a:t>	Failure of Consideration	Impracticability  </a:t>
            </a:r>
          </a:p>
          <a:p>
            <a:pPr lvl="1"/>
            <a:r>
              <a:rPr lang="en-US" sz="2400" b="1" dirty="0"/>
              <a:t>					  (Sales of Goods)</a:t>
            </a:r>
          </a:p>
          <a:p>
            <a:r>
              <a:rPr lang="en-US" sz="2400" b="1" dirty="0"/>
              <a:t> </a:t>
            </a:r>
          </a:p>
          <a:p>
            <a:pPr marL="342900" lvl="0" indent="-342900">
              <a:buFont typeface="+mj-lt"/>
              <a:buAutoNum type="arabicPeriod" startAt="2"/>
            </a:pPr>
            <a:r>
              <a:rPr lang="en-US" sz="2800" b="1" dirty="0"/>
              <a:t>Going forward post-Covid-19</a:t>
            </a:r>
          </a:p>
        </p:txBody>
      </p:sp>
    </p:spTree>
    <p:extLst>
      <p:ext uri="{BB962C8B-B14F-4D97-AF65-F5344CB8AC3E}">
        <p14:creationId xmlns:p14="http://schemas.microsoft.com/office/powerpoint/2010/main" val="359799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133349" y="1460106"/>
            <a:ext cx="8867883" cy="4797703"/>
          </a:xfrm>
          <a:prstGeom prst="rect">
            <a:avLst/>
          </a:prstGeom>
          <a:solidFill>
            <a:schemeClr val="bg1">
              <a:lumMod val="95000"/>
            </a:schemeClr>
          </a:solidFill>
        </p:spPr>
        <p:txBody>
          <a:bodyPr wrap="square">
            <a:spAutoFit/>
          </a:bodyPr>
          <a:lstStyle/>
          <a:p>
            <a:pPr>
              <a:defRPr/>
            </a:pPr>
            <a:endParaRPr lang="de-DE" dirty="0"/>
          </a:p>
        </p:txBody>
      </p:sp>
      <p:sp>
        <p:nvSpPr>
          <p:cNvPr id="16" name="Inhaltsplatzhalter 2"/>
          <p:cNvSpPr txBox="1">
            <a:spLocks noChangeArrowheads="1"/>
          </p:cNvSpPr>
          <p:nvPr/>
        </p:nvSpPr>
        <p:spPr>
          <a:xfrm>
            <a:off x="68943" y="2288104"/>
            <a:ext cx="4210050" cy="4495800"/>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pPr>
              <a:buFontTx/>
              <a:buNone/>
            </a:pPr>
            <a:r>
              <a:rPr lang="de-DE" altLang="de-DE" sz="3600" b="1" dirty="0">
                <a:solidFill>
                  <a:srgbClr val="FF0000"/>
                </a:solidFill>
              </a:rPr>
              <a:t>Force </a:t>
            </a:r>
            <a:r>
              <a:rPr lang="de-DE" altLang="de-DE" sz="3600" b="1" dirty="0" err="1">
                <a:solidFill>
                  <a:srgbClr val="FF0000"/>
                </a:solidFill>
              </a:rPr>
              <a:t>Majeure</a:t>
            </a:r>
            <a:endParaRPr lang="de-DE" altLang="de-DE" sz="3600" b="1" dirty="0">
              <a:solidFill>
                <a:srgbClr val="FF0000"/>
              </a:solidFill>
            </a:endParaRPr>
          </a:p>
          <a:p>
            <a:pPr>
              <a:buFontTx/>
              <a:buNone/>
            </a:pPr>
            <a:endParaRPr lang="de-DE" altLang="de-DE" sz="400" b="1" dirty="0">
              <a:solidFill>
                <a:srgbClr val="FF0000"/>
              </a:solidFill>
            </a:endParaRPr>
          </a:p>
          <a:p>
            <a:pPr>
              <a:buFontTx/>
              <a:buNone/>
            </a:pPr>
            <a:endParaRPr lang="de-DE" altLang="de-DE" sz="3300" b="1" dirty="0">
              <a:solidFill>
                <a:srgbClr val="FF0000"/>
              </a:solidFill>
            </a:endParaRPr>
          </a:p>
          <a:p>
            <a:pPr>
              <a:buFontTx/>
              <a:buNone/>
            </a:pPr>
            <a:r>
              <a:rPr lang="de-DE" altLang="de-DE" sz="2800" b="1" dirty="0">
                <a:solidFill>
                  <a:srgbClr val="0070C0"/>
                </a:solidFill>
              </a:rPr>
              <a:t>Art. 79 CISG</a:t>
            </a:r>
          </a:p>
          <a:p>
            <a:r>
              <a:rPr lang="en-GB" altLang="de-DE" sz="2800" b="1" dirty="0">
                <a:solidFill>
                  <a:srgbClr val="FF0000"/>
                </a:solidFill>
              </a:rPr>
              <a:t>Objective Impossibility </a:t>
            </a:r>
          </a:p>
          <a:p>
            <a:pPr>
              <a:buFontTx/>
              <a:buNone/>
            </a:pPr>
            <a:endParaRPr lang="de-DE" altLang="de-DE" sz="2800" b="1" dirty="0">
              <a:solidFill>
                <a:srgbClr val="0070C0"/>
              </a:solidFill>
            </a:endParaRPr>
          </a:p>
          <a:p>
            <a:pPr>
              <a:buFontTx/>
              <a:buNone/>
            </a:pPr>
            <a:endParaRPr lang="de-DE" altLang="de-DE" dirty="0">
              <a:solidFill>
                <a:schemeClr val="accent2"/>
              </a:solidFill>
            </a:endParaRPr>
          </a:p>
          <a:p>
            <a:pPr>
              <a:buFontTx/>
              <a:buNone/>
            </a:pPr>
            <a:endParaRPr lang="de-DE" altLang="de-DE" sz="6300" dirty="0">
              <a:solidFill>
                <a:schemeClr val="accent2"/>
              </a:solidFill>
            </a:endParaRPr>
          </a:p>
          <a:p>
            <a:pPr>
              <a:buFontTx/>
              <a:buNone/>
            </a:pPr>
            <a:endParaRPr lang="de-DE" altLang="de-DE" sz="2400" dirty="0">
              <a:solidFill>
                <a:schemeClr val="accent2"/>
              </a:solidFill>
            </a:endParaRPr>
          </a:p>
          <a:p>
            <a:r>
              <a:rPr lang="en-GB" altLang="de-DE" sz="3300" b="1" dirty="0">
                <a:solidFill>
                  <a:srgbClr val="FF0000"/>
                </a:solidFill>
              </a:rPr>
              <a:t> </a:t>
            </a: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sp>
        <p:nvSpPr>
          <p:cNvPr id="17" name="Titel 2"/>
          <p:cNvSpPr txBox="1">
            <a:spLocks noChangeArrowheads="1"/>
          </p:cNvSpPr>
          <p:nvPr/>
        </p:nvSpPr>
        <p:spPr>
          <a:xfrm>
            <a:off x="198418" y="1267055"/>
            <a:ext cx="8823364" cy="16764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err="1"/>
              <a:t>Using</a:t>
            </a:r>
            <a:r>
              <a:rPr lang="de-DE" altLang="de-DE" sz="3800" b="1" dirty="0"/>
              <a:t> </a:t>
            </a:r>
            <a:r>
              <a:rPr lang="de-DE" altLang="de-DE" sz="3800" b="1" dirty="0" err="1"/>
              <a:t>Existing</a:t>
            </a:r>
            <a:r>
              <a:rPr lang="de-DE" altLang="de-DE" sz="3800" b="1" dirty="0"/>
              <a:t> International </a:t>
            </a:r>
            <a:r>
              <a:rPr lang="de-DE" altLang="de-DE" sz="3800" b="1" dirty="0" err="1"/>
              <a:t>Sources</a:t>
            </a:r>
            <a:r>
              <a:rPr lang="de-DE" altLang="de-DE" sz="3800" b="1" dirty="0"/>
              <a:t>: </a:t>
            </a:r>
          </a:p>
          <a:p>
            <a:r>
              <a:rPr lang="de-DE" altLang="de-DE" sz="3200" b="1" dirty="0">
                <a:solidFill>
                  <a:srgbClr val="0070C0"/>
                </a:solidFill>
              </a:rPr>
              <a:t>1. CISG (= U.S., German, Chinese, Russian, etc. Law on International </a:t>
            </a:r>
            <a:r>
              <a:rPr lang="de-DE" altLang="de-DE" sz="3200" b="1" dirty="0" err="1">
                <a:solidFill>
                  <a:srgbClr val="0070C0"/>
                </a:solidFill>
              </a:rPr>
              <a:t>Sale</a:t>
            </a:r>
            <a:r>
              <a:rPr lang="de-DE" altLang="de-DE" sz="3200" b="1" dirty="0">
                <a:solidFill>
                  <a:srgbClr val="0070C0"/>
                </a:solidFill>
              </a:rPr>
              <a:t> </a:t>
            </a:r>
            <a:r>
              <a:rPr lang="de-DE" altLang="de-DE" sz="3200" b="1" dirty="0" err="1">
                <a:solidFill>
                  <a:srgbClr val="0070C0"/>
                </a:solidFill>
              </a:rPr>
              <a:t>of</a:t>
            </a:r>
            <a:r>
              <a:rPr lang="de-DE" altLang="de-DE" sz="3200" b="1" dirty="0">
                <a:solidFill>
                  <a:srgbClr val="0070C0"/>
                </a:solidFill>
              </a:rPr>
              <a:t> </a:t>
            </a:r>
            <a:r>
              <a:rPr lang="de-DE" altLang="de-DE" sz="3200" b="1" dirty="0" err="1">
                <a:solidFill>
                  <a:srgbClr val="0070C0"/>
                </a:solidFill>
              </a:rPr>
              <a:t>Goods</a:t>
            </a:r>
            <a:r>
              <a:rPr lang="de-DE" altLang="de-DE" sz="3200" b="1" dirty="0">
                <a:solidFill>
                  <a:srgbClr val="0070C0"/>
                </a:solidFill>
              </a:rPr>
              <a:t>)</a:t>
            </a:r>
            <a:endParaRPr lang="en-GB" altLang="de-DE" sz="3200" b="1" dirty="0">
              <a:solidFill>
                <a:srgbClr val="0070C0"/>
              </a:solidFill>
            </a:endParaRP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14</a:t>
            </a:fld>
            <a:endParaRPr lang="en-US" dirty="0">
              <a:solidFill>
                <a:schemeClr val="bg1"/>
              </a:solidFill>
            </a:endParaRPr>
          </a:p>
        </p:txBody>
      </p:sp>
      <p:sp>
        <p:nvSpPr>
          <p:cNvPr id="19" name="Inhaltsplatzhalter 2"/>
          <p:cNvSpPr txBox="1">
            <a:spLocks noChangeArrowheads="1"/>
          </p:cNvSpPr>
          <p:nvPr/>
        </p:nvSpPr>
        <p:spPr bwMode="auto">
          <a:xfrm>
            <a:off x="4656331" y="3017715"/>
            <a:ext cx="4213264" cy="3090900"/>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FontTx/>
              <a:buNone/>
              <a:defRPr/>
            </a:pPr>
            <a:r>
              <a:rPr lang="de-DE" altLang="de-DE" sz="2800" b="1" i="0" kern="0" dirty="0" err="1">
                <a:solidFill>
                  <a:srgbClr val="FF0000"/>
                </a:solidFill>
              </a:rPr>
              <a:t>Debated</a:t>
            </a:r>
            <a:r>
              <a:rPr lang="de-DE" altLang="de-DE" sz="2800" b="1" i="0" kern="0" dirty="0">
                <a:solidFill>
                  <a:srgbClr val="FF0000"/>
                </a:solidFill>
              </a:rPr>
              <a:t>: </a:t>
            </a:r>
            <a:r>
              <a:rPr lang="de-DE" altLang="de-DE" sz="2800" b="1" i="0" kern="0" dirty="0" err="1">
                <a:solidFill>
                  <a:srgbClr val="FF0000"/>
                </a:solidFill>
              </a:rPr>
              <a:t>Right</a:t>
            </a:r>
            <a:r>
              <a:rPr lang="de-DE" altLang="de-DE" sz="2800" b="1" i="0" kern="0" dirty="0">
                <a:solidFill>
                  <a:srgbClr val="FF0000"/>
                </a:solidFill>
              </a:rPr>
              <a:t> </a:t>
            </a:r>
            <a:r>
              <a:rPr lang="de-DE" altLang="de-DE" sz="2800" b="1" i="0" kern="0" dirty="0" err="1">
                <a:solidFill>
                  <a:srgbClr val="FF0000"/>
                </a:solidFill>
              </a:rPr>
              <a:t>to</a:t>
            </a:r>
            <a:r>
              <a:rPr lang="de-DE" altLang="de-DE" sz="2800" b="1" i="0" kern="0" dirty="0">
                <a:solidFill>
                  <a:srgbClr val="FF0000"/>
                </a:solidFill>
              </a:rPr>
              <a:t> </a:t>
            </a:r>
            <a:r>
              <a:rPr lang="de-DE" altLang="de-DE" sz="2800" b="1" i="0" kern="0" dirty="0" err="1">
                <a:solidFill>
                  <a:srgbClr val="FF0000"/>
                </a:solidFill>
              </a:rPr>
              <a:t>Contract</a:t>
            </a:r>
            <a:r>
              <a:rPr lang="de-DE" altLang="de-DE" sz="2800" b="1" i="0" kern="0" dirty="0">
                <a:solidFill>
                  <a:srgbClr val="FF0000"/>
                </a:solidFill>
              </a:rPr>
              <a:t> Adaptation</a:t>
            </a:r>
          </a:p>
          <a:p>
            <a:pPr marL="0" indent="0" algn="ctr">
              <a:buFontTx/>
              <a:buNone/>
              <a:defRPr/>
            </a:pPr>
            <a:endParaRPr lang="de-DE" altLang="de-DE" sz="100" b="1" i="0" kern="0" dirty="0">
              <a:solidFill>
                <a:srgbClr val="FF0000"/>
              </a:solidFill>
            </a:endParaRPr>
          </a:p>
          <a:p>
            <a:pPr marL="0" indent="0" algn="ctr">
              <a:buFontTx/>
              <a:buNone/>
              <a:defRPr/>
            </a:pPr>
            <a:r>
              <a:rPr lang="de-DE" altLang="de-DE" sz="2200" i="0" kern="0" dirty="0">
                <a:solidFill>
                  <a:srgbClr val="0070C0"/>
                </a:solidFill>
              </a:rPr>
              <a:t>CISG: Art. 79 (-); </a:t>
            </a:r>
          </a:p>
          <a:p>
            <a:pPr marL="0" indent="0" algn="ctr">
              <a:buFontTx/>
              <a:buNone/>
              <a:defRPr/>
            </a:pPr>
            <a:r>
              <a:rPr lang="de-DE" altLang="de-DE" sz="2200" i="0" kern="0" dirty="0">
                <a:solidFill>
                  <a:srgbClr val="0070C0"/>
                </a:solidFill>
              </a:rPr>
              <a:t>but </a:t>
            </a:r>
            <a:r>
              <a:rPr lang="de-DE" altLang="de-DE" sz="2200" i="0" kern="0" dirty="0" err="1">
                <a:solidFill>
                  <a:srgbClr val="0070C0"/>
                </a:solidFill>
              </a:rPr>
              <a:t>Belgian</a:t>
            </a:r>
            <a:r>
              <a:rPr lang="de-DE" altLang="de-DE" sz="2200" i="0" kern="0" dirty="0">
                <a:solidFill>
                  <a:srgbClr val="0070C0"/>
                </a:solidFill>
              </a:rPr>
              <a:t> </a:t>
            </a:r>
            <a:r>
              <a:rPr lang="de-DE" altLang="de-DE" sz="2200" i="0" kern="0" dirty="0" err="1">
                <a:solidFill>
                  <a:srgbClr val="0070C0"/>
                </a:solidFill>
              </a:rPr>
              <a:t>Supr</a:t>
            </a:r>
            <a:r>
              <a:rPr lang="de-DE" altLang="de-DE" sz="2200" i="0" kern="0" dirty="0">
                <a:solidFill>
                  <a:srgbClr val="0070C0"/>
                </a:solidFill>
              </a:rPr>
              <a:t>. Ct.: </a:t>
            </a:r>
          </a:p>
          <a:p>
            <a:pPr marL="0" indent="0" algn="ctr">
              <a:buFontTx/>
              <a:buNone/>
              <a:defRPr/>
            </a:pPr>
            <a:r>
              <a:rPr lang="de-DE" altLang="de-DE" sz="2200" kern="0" dirty="0" err="1">
                <a:solidFill>
                  <a:srgbClr val="0070C0"/>
                </a:solidFill>
              </a:rPr>
              <a:t>Scafom</a:t>
            </a:r>
            <a:r>
              <a:rPr lang="de-DE" altLang="de-DE" sz="2200" kern="0" dirty="0">
                <a:solidFill>
                  <a:srgbClr val="0070C0"/>
                </a:solidFill>
              </a:rPr>
              <a:t> International B.V. Lorraine </a:t>
            </a:r>
            <a:r>
              <a:rPr lang="de-DE" altLang="de-DE" sz="2200" kern="0" dirty="0" err="1">
                <a:solidFill>
                  <a:srgbClr val="0070C0"/>
                </a:solidFill>
              </a:rPr>
              <a:t>Tubes</a:t>
            </a:r>
            <a:r>
              <a:rPr lang="de-DE" altLang="de-DE" sz="2200" kern="0" dirty="0">
                <a:solidFill>
                  <a:srgbClr val="0070C0"/>
                </a:solidFill>
              </a:rPr>
              <a:t> SAS </a:t>
            </a:r>
          </a:p>
          <a:p>
            <a:pPr marL="0" indent="0" algn="ctr">
              <a:buFontTx/>
              <a:buNone/>
              <a:defRPr/>
            </a:pPr>
            <a:r>
              <a:rPr lang="de-DE" altLang="de-DE" sz="2200" i="0" kern="0" dirty="0">
                <a:solidFill>
                  <a:srgbClr val="0070C0"/>
                </a:solidFill>
              </a:rPr>
              <a:t>(19 June 2009)</a:t>
            </a:r>
          </a:p>
        </p:txBody>
      </p:sp>
      <p:pic>
        <p:nvPicPr>
          <p:cNvPr id="13" name="Picture 4" descr="Quijano &amp;amp; Associates">
            <a:extLst>
              <a:ext uri="{FF2B5EF4-FFF2-40B4-BE49-F238E27FC236}">
                <a16:creationId xmlns:a16="http://schemas.microsoft.com/office/drawing/2014/main" id="{661C947D-3E75-468A-9969-D5D7B53A2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wall, monitor&#10;&#10;Description automatically generated">
            <a:extLst>
              <a:ext uri="{FF2B5EF4-FFF2-40B4-BE49-F238E27FC236}">
                <a16:creationId xmlns:a16="http://schemas.microsoft.com/office/drawing/2014/main" id="{B5839A89-7B14-4027-844B-4E2E0D742A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20" name="Rectangle 19">
            <a:extLst>
              <a:ext uri="{FF2B5EF4-FFF2-40B4-BE49-F238E27FC236}">
                <a16:creationId xmlns:a16="http://schemas.microsoft.com/office/drawing/2014/main" id="{15274112-5413-40AD-AE8D-B736439CF03A}"/>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21" name="Picture 20" descr="A picture containing sitting, red, white&#10;&#10;Description automatically generated">
            <a:hlinkClick r:id="rId7"/>
            <a:extLst>
              <a:ext uri="{FF2B5EF4-FFF2-40B4-BE49-F238E27FC236}">
                <a16:creationId xmlns:a16="http://schemas.microsoft.com/office/drawing/2014/main" id="{BE3C74EE-793A-47ED-AB83-41CEB33B0B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308837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143741" y="1402988"/>
            <a:ext cx="8613814" cy="4797703"/>
          </a:xfrm>
          <a:prstGeom prst="rect">
            <a:avLst/>
          </a:prstGeom>
          <a:solidFill>
            <a:schemeClr val="bg1">
              <a:lumMod val="95000"/>
            </a:schemeClr>
          </a:solidFill>
        </p:spPr>
        <p:txBody>
          <a:bodyPr wrap="square">
            <a:spAutoFit/>
          </a:bodyPr>
          <a:lstStyle/>
          <a:p>
            <a:pPr>
              <a:defRPr/>
            </a:pPr>
            <a:endParaRPr lang="de-DE" dirty="0"/>
          </a:p>
        </p:txBody>
      </p:sp>
      <p:sp>
        <p:nvSpPr>
          <p:cNvPr id="16" name="Inhaltsplatzhalter 2"/>
          <p:cNvSpPr txBox="1">
            <a:spLocks noChangeArrowheads="1"/>
          </p:cNvSpPr>
          <p:nvPr/>
        </p:nvSpPr>
        <p:spPr>
          <a:xfrm>
            <a:off x="142767" y="3426142"/>
            <a:ext cx="4200633" cy="2682474"/>
          </a:xfrm>
          <a:prstGeom prst="rect">
            <a:avLst/>
          </a:prstGeom>
        </p:spPr>
        <p:txBody>
          <a:bodyPr vert="horz" lIns="91440" tIns="45720" rIns="91440" bIns="45720" rtlCol="0">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pPr>
              <a:buFontTx/>
              <a:buNone/>
            </a:pPr>
            <a:r>
              <a:rPr lang="de-DE" altLang="de-DE" sz="9600" b="1" dirty="0">
                <a:solidFill>
                  <a:srgbClr val="FF0000"/>
                </a:solidFill>
              </a:rPr>
              <a:t>Force </a:t>
            </a:r>
            <a:r>
              <a:rPr lang="de-DE" altLang="de-DE" sz="9600" b="1" dirty="0" err="1">
                <a:solidFill>
                  <a:srgbClr val="FF0000"/>
                </a:solidFill>
              </a:rPr>
              <a:t>Majeure</a:t>
            </a:r>
            <a:endParaRPr lang="de-DE" altLang="de-DE" sz="9600" b="1" dirty="0">
              <a:solidFill>
                <a:srgbClr val="FF0000"/>
              </a:solidFill>
            </a:endParaRPr>
          </a:p>
          <a:p>
            <a:pPr>
              <a:buFontTx/>
              <a:buNone/>
            </a:pPr>
            <a:endParaRPr lang="de-DE" altLang="de-DE" sz="2200" b="1" dirty="0">
              <a:solidFill>
                <a:srgbClr val="FF0000"/>
              </a:solidFill>
            </a:endParaRPr>
          </a:p>
          <a:p>
            <a:r>
              <a:rPr lang="fr-FR" altLang="de-DE" sz="8600" b="1" dirty="0"/>
              <a:t>Art. 7.1.7 </a:t>
            </a:r>
          </a:p>
          <a:p>
            <a:r>
              <a:rPr lang="fr-FR" altLang="de-DE" sz="8600" b="1" dirty="0"/>
              <a:t>UNIDROIT Principles 2016</a:t>
            </a:r>
          </a:p>
          <a:p>
            <a:pPr>
              <a:buFontTx/>
              <a:buNone/>
            </a:pPr>
            <a:endParaRPr lang="de-DE" altLang="de-DE" dirty="0">
              <a:solidFill>
                <a:schemeClr val="accent2"/>
              </a:solidFill>
            </a:endParaRPr>
          </a:p>
          <a:p>
            <a:pPr>
              <a:buFontTx/>
              <a:buNone/>
            </a:pPr>
            <a:endParaRPr lang="de-DE" altLang="de-DE" sz="6300" dirty="0">
              <a:solidFill>
                <a:schemeClr val="accent2"/>
              </a:solidFill>
            </a:endParaRPr>
          </a:p>
          <a:p>
            <a:pPr>
              <a:buFontTx/>
              <a:buNone/>
            </a:pPr>
            <a:endParaRPr lang="de-DE" altLang="de-DE" sz="2400" dirty="0">
              <a:solidFill>
                <a:schemeClr val="accent2"/>
              </a:solidFill>
            </a:endParaRPr>
          </a:p>
          <a:p>
            <a:r>
              <a:rPr lang="en-GB" altLang="de-DE" sz="3300" b="1" dirty="0">
                <a:solidFill>
                  <a:srgbClr val="FF0000"/>
                </a:solidFill>
              </a:rPr>
              <a:t> </a:t>
            </a: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sp>
        <p:nvSpPr>
          <p:cNvPr id="17" name="Titel 2"/>
          <p:cNvSpPr txBox="1">
            <a:spLocks noChangeArrowheads="1"/>
          </p:cNvSpPr>
          <p:nvPr/>
        </p:nvSpPr>
        <p:spPr>
          <a:xfrm>
            <a:off x="118753" y="1178575"/>
            <a:ext cx="8823364" cy="12954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err="1"/>
              <a:t>Using</a:t>
            </a:r>
            <a:r>
              <a:rPr lang="de-DE" altLang="de-DE" sz="3800" b="1" dirty="0"/>
              <a:t> </a:t>
            </a:r>
            <a:r>
              <a:rPr lang="de-DE" altLang="de-DE" sz="3800" b="1" dirty="0" err="1"/>
              <a:t>Existing</a:t>
            </a:r>
            <a:r>
              <a:rPr lang="de-DE" altLang="de-DE" sz="3800" b="1" dirty="0"/>
              <a:t> International </a:t>
            </a:r>
            <a:r>
              <a:rPr lang="de-DE" altLang="de-DE" sz="3800" b="1" dirty="0" err="1"/>
              <a:t>Sources</a:t>
            </a:r>
            <a:r>
              <a:rPr lang="de-DE" altLang="de-DE" sz="3800" b="1" dirty="0"/>
              <a:t>: </a:t>
            </a:r>
          </a:p>
          <a:p>
            <a:r>
              <a:rPr lang="de-DE" altLang="de-DE" sz="3200" b="1" dirty="0">
                <a:solidFill>
                  <a:srgbClr val="0070C0"/>
                </a:solidFill>
              </a:rPr>
              <a:t>2. UNIDROIT Principles 2016</a:t>
            </a:r>
            <a:endParaRPr lang="en-GB" altLang="de-DE" sz="3200" b="1" dirty="0">
              <a:solidFill>
                <a:srgbClr val="0070C0"/>
              </a:solidFill>
            </a:endParaRPr>
          </a:p>
        </p:txBody>
      </p:sp>
      <p:sp>
        <p:nvSpPr>
          <p:cNvPr id="18" name="Inhaltsplatzhalter 2"/>
          <p:cNvSpPr txBox="1">
            <a:spLocks noChangeArrowheads="1"/>
          </p:cNvSpPr>
          <p:nvPr/>
        </p:nvSpPr>
        <p:spPr bwMode="auto">
          <a:xfrm>
            <a:off x="4676667" y="3810000"/>
            <a:ext cx="3860947" cy="3454479"/>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FontTx/>
              <a:buNone/>
              <a:defRPr/>
            </a:pPr>
            <a:r>
              <a:rPr lang="de-DE" altLang="de-DE" b="1" i="0" kern="0" dirty="0" err="1">
                <a:solidFill>
                  <a:srgbClr val="FF0000"/>
                </a:solidFill>
              </a:rPr>
              <a:t>Right</a:t>
            </a:r>
            <a:r>
              <a:rPr lang="de-DE" altLang="de-DE" b="1" i="0" kern="0" dirty="0">
                <a:solidFill>
                  <a:srgbClr val="FF0000"/>
                </a:solidFill>
              </a:rPr>
              <a:t> </a:t>
            </a:r>
            <a:r>
              <a:rPr lang="de-DE" altLang="de-DE" b="1" i="0" kern="0" dirty="0" err="1">
                <a:solidFill>
                  <a:srgbClr val="FF0000"/>
                </a:solidFill>
              </a:rPr>
              <a:t>to</a:t>
            </a:r>
            <a:r>
              <a:rPr lang="de-DE" altLang="de-DE" b="1" i="0" kern="0" dirty="0">
                <a:solidFill>
                  <a:srgbClr val="FF0000"/>
                </a:solidFill>
              </a:rPr>
              <a:t> </a:t>
            </a:r>
            <a:r>
              <a:rPr lang="de-DE" altLang="de-DE" b="1" i="0" kern="0" dirty="0" err="1">
                <a:solidFill>
                  <a:srgbClr val="FF0000"/>
                </a:solidFill>
              </a:rPr>
              <a:t>Contract</a:t>
            </a:r>
            <a:r>
              <a:rPr lang="de-DE" altLang="de-DE" b="1" i="0" kern="0" dirty="0">
                <a:solidFill>
                  <a:srgbClr val="FF0000"/>
                </a:solidFill>
              </a:rPr>
              <a:t> Adaptation</a:t>
            </a:r>
          </a:p>
          <a:p>
            <a:pPr marL="0" indent="0" algn="ctr">
              <a:buFontTx/>
              <a:buNone/>
              <a:defRPr/>
            </a:pPr>
            <a:endParaRPr lang="de-DE" altLang="de-DE" sz="100" b="1" i="0" kern="0" dirty="0">
              <a:solidFill>
                <a:srgbClr val="FF0000"/>
              </a:solidFill>
            </a:endParaRPr>
          </a:p>
          <a:p>
            <a:pPr marL="0" indent="0" algn="ctr">
              <a:buFontTx/>
              <a:buNone/>
              <a:defRPr/>
            </a:pPr>
            <a:r>
              <a:rPr lang="de-DE" altLang="de-DE" sz="2000" b="1" kern="0" dirty="0" err="1"/>
              <a:t>Section</a:t>
            </a:r>
            <a:r>
              <a:rPr lang="de-DE" altLang="de-DE" sz="2000" b="1" kern="0" dirty="0"/>
              <a:t> 6.2: </a:t>
            </a:r>
            <a:r>
              <a:rPr lang="de-DE" altLang="de-DE" sz="2000" b="1" kern="0" dirty="0" err="1"/>
              <a:t>Hardship</a:t>
            </a:r>
            <a:endParaRPr lang="de-DE" altLang="de-DE" sz="2000" b="1" kern="0" dirty="0"/>
          </a:p>
          <a:p>
            <a:pPr marL="0" indent="0" algn="ctr">
              <a:buFontTx/>
              <a:buNone/>
              <a:defRPr/>
            </a:pPr>
            <a:r>
              <a:rPr lang="de-DE" altLang="de-DE" sz="2000" b="1" kern="0" dirty="0"/>
              <a:t>(</a:t>
            </a:r>
            <a:r>
              <a:rPr lang="de-DE" altLang="de-DE" sz="2000" b="1" kern="0" dirty="0" err="1"/>
              <a:t>Articles</a:t>
            </a:r>
            <a:r>
              <a:rPr lang="de-DE" altLang="de-DE" sz="2000" b="1" kern="0" dirty="0"/>
              <a:t> 6.2.1-6.2.3)</a:t>
            </a:r>
          </a:p>
          <a:p>
            <a:pPr marL="0" indent="0" algn="ctr">
              <a:buNone/>
              <a:defRPr/>
            </a:pPr>
            <a:r>
              <a:rPr lang="en-US" altLang="de-DE" sz="2000" b="1" dirty="0"/>
              <a:t>UNIDROIT Principles 2016</a:t>
            </a:r>
          </a:p>
          <a:p>
            <a:pPr marL="0" indent="0" algn="ctr">
              <a:buFontTx/>
              <a:buNone/>
              <a:defRPr/>
            </a:pPr>
            <a:endParaRPr lang="de-DE" altLang="de-DE" sz="1050" i="0" kern="0" dirty="0">
              <a:solidFill>
                <a:schemeClr val="accent2"/>
              </a:solidFill>
            </a:endParaRPr>
          </a:p>
          <a:p>
            <a:pPr marL="0" indent="0" algn="ctr">
              <a:buFontTx/>
              <a:buNone/>
              <a:defRPr/>
            </a:pPr>
            <a:endParaRPr lang="de-DE" altLang="de-DE" sz="2800" b="1" i="0" kern="0" dirty="0">
              <a:solidFill>
                <a:srgbClr val="FF0000"/>
              </a:solidFill>
            </a:endParaRPr>
          </a:p>
          <a:p>
            <a:pPr marL="0" indent="0" algn="ctr">
              <a:buFontTx/>
              <a:buNone/>
              <a:defRPr/>
            </a:pPr>
            <a:endParaRPr lang="de-DE" altLang="de-DE"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r>
              <a:rPr lang="de-DE" altLang="de-DE" sz="2800" b="1" i="0" kern="0" dirty="0">
                <a:solidFill>
                  <a:schemeClr val="accent2"/>
                </a:solidFill>
              </a:rPr>
              <a:t>Art. 6.2.2 U.P.</a:t>
            </a:r>
          </a:p>
          <a:p>
            <a:pPr marL="0" indent="0">
              <a:buFontTx/>
              <a:buAutoNum type="romanUcPeriod" startAt="2"/>
              <a:defRPr/>
            </a:pPr>
            <a:endParaRPr lang="de-DE" altLang="de-DE" b="1" i="0" kern="0" dirty="0"/>
          </a:p>
          <a:p>
            <a:pPr marL="0" indent="0">
              <a:buFontTx/>
              <a:buAutoNum type="romanUcPeriod"/>
              <a:defRPr/>
            </a:pPr>
            <a:endParaRPr lang="de-DE" altLang="de-DE" i="0" kern="0" dirty="0">
              <a:latin typeface="Flexo" pitchFamily="50" charset="0"/>
            </a:endParaRPr>
          </a:p>
          <a:p>
            <a:pPr marL="0" indent="0">
              <a:buFontTx/>
              <a:buAutoNum type="romanUcPeriod"/>
              <a:defRPr/>
            </a:pPr>
            <a:endParaRPr lang="en-GB" altLang="de-DE" i="0" kern="0" dirty="0">
              <a:latin typeface="Flexo" pitchFamily="50" charset="0"/>
            </a:endParaRPr>
          </a:p>
          <a:p>
            <a:pPr marL="0" indent="0">
              <a:defRPr/>
            </a:pPr>
            <a:r>
              <a:rPr lang="en-GB" altLang="de-DE" i="0" kern="0" dirty="0">
                <a:latin typeface="Flexo" pitchFamily="50" charset="0"/>
              </a:rPr>
              <a:t> </a:t>
            </a:r>
            <a:endParaRPr lang="de-DE" altLang="de-DE" i="0" kern="0" dirty="0">
              <a:latin typeface="Flexo" pitchFamily="50" charset="0"/>
            </a:endParaRPr>
          </a:p>
          <a:p>
            <a:pPr marL="0" indent="0">
              <a:buFontTx/>
              <a:buAutoNum type="romanUcPeriod"/>
              <a:defRPr/>
            </a:pPr>
            <a:endParaRPr lang="de-DE" altLang="de-DE" i="0" kern="0" dirty="0">
              <a:latin typeface="Flexo" pitchFamily="50" charset="0"/>
            </a:endParaRPr>
          </a:p>
          <a:p>
            <a:pPr marL="0" indent="0">
              <a:defRPr/>
            </a:pPr>
            <a:endParaRPr lang="de-DE" altLang="de-DE" i="0" kern="0" dirty="0">
              <a:latin typeface="Flexo" pitchFamily="50" charset="0"/>
            </a:endParaRPr>
          </a:p>
          <a:p>
            <a:pPr marL="0" indent="0">
              <a:defRPr/>
            </a:pPr>
            <a:endParaRPr lang="en-GB" altLang="de-DE" i="0" kern="0" dirty="0">
              <a:latin typeface="Flexo" pitchFamily="50" charset="0"/>
            </a:endParaRPr>
          </a:p>
          <a:p>
            <a:pPr marL="0" indent="0" eaLnBrk="1" hangingPunct="1">
              <a:defRPr/>
            </a:pPr>
            <a:endParaRPr lang="en-GB" altLang="de-DE" i="0" kern="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15</a:t>
            </a:fld>
            <a:endParaRPr lang="en-US" dirty="0">
              <a:solidFill>
                <a:schemeClr val="bg1"/>
              </a:solidFill>
            </a:endParaRPr>
          </a:p>
        </p:txBody>
      </p:sp>
      <p:sp>
        <p:nvSpPr>
          <p:cNvPr id="13" name="Rechteck 12">
            <a:extLst>
              <a:ext uri="{FF2B5EF4-FFF2-40B4-BE49-F238E27FC236}">
                <a16:creationId xmlns:a16="http://schemas.microsoft.com/office/drawing/2014/main" id="{1832A28C-993F-404C-81C0-D83EF40EC3BC}"/>
              </a:ext>
            </a:extLst>
          </p:cNvPr>
          <p:cNvSpPr/>
          <p:nvPr/>
        </p:nvSpPr>
        <p:spPr bwMode="auto">
          <a:xfrm>
            <a:off x="381000" y="2559047"/>
            <a:ext cx="8147050" cy="9906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anchor="ctr" anchorCtr="1"/>
          <a:lstStyle/>
          <a:p>
            <a:pPr algn="ctr">
              <a:defRPr/>
            </a:pPr>
            <a:r>
              <a:rPr lang="de-DE" altLang="de-DE" sz="2800" b="1" i="0" kern="0" dirty="0">
                <a:solidFill>
                  <a:schemeClr val="bg1"/>
                </a:solidFill>
              </a:rPr>
              <a:t>UNIDROIT Principles </a:t>
            </a:r>
            <a:r>
              <a:rPr lang="de-DE" altLang="de-DE" sz="2800" b="1" i="0" kern="0" dirty="0" err="1">
                <a:solidFill>
                  <a:schemeClr val="bg1"/>
                </a:solidFill>
              </a:rPr>
              <a:t>compromises</a:t>
            </a:r>
            <a:r>
              <a:rPr lang="de-DE" altLang="de-DE" sz="2800" b="1" i="0" kern="0" dirty="0">
                <a:solidFill>
                  <a:schemeClr val="bg1"/>
                </a:solidFill>
              </a:rPr>
              <a:t> and </a:t>
            </a:r>
            <a:r>
              <a:rPr lang="de-DE" altLang="de-DE" sz="2800" b="1" i="0" kern="0" dirty="0" err="1">
                <a:solidFill>
                  <a:schemeClr val="bg1"/>
                </a:solidFill>
              </a:rPr>
              <a:t>combines</a:t>
            </a:r>
            <a:r>
              <a:rPr lang="de-DE" altLang="de-DE" sz="2800" b="1" i="0" kern="0" dirty="0">
                <a:solidFill>
                  <a:schemeClr val="bg1"/>
                </a:solidFill>
              </a:rPr>
              <a:t> </a:t>
            </a:r>
            <a:r>
              <a:rPr lang="de-DE" altLang="de-DE" sz="2800" b="1" i="0" kern="0" dirty="0" err="1">
                <a:solidFill>
                  <a:schemeClr val="bg1"/>
                </a:solidFill>
              </a:rPr>
              <a:t>it!</a:t>
            </a:r>
            <a:endParaRPr lang="en-GB" altLang="de-DE" sz="2800" b="1" i="0" kern="0" dirty="0">
              <a:solidFill>
                <a:schemeClr val="bg1"/>
              </a:solidFill>
            </a:endParaRPr>
          </a:p>
        </p:txBody>
      </p:sp>
      <p:sp>
        <p:nvSpPr>
          <p:cNvPr id="14" name="Inhaltsplatzhalter 2"/>
          <p:cNvSpPr txBox="1">
            <a:spLocks noChangeArrowheads="1"/>
          </p:cNvSpPr>
          <p:nvPr/>
        </p:nvSpPr>
        <p:spPr>
          <a:xfrm>
            <a:off x="1375622" y="5503815"/>
            <a:ext cx="6607027" cy="1009896"/>
          </a:xfrm>
          <a:prstGeom prst="rect">
            <a:avLst/>
          </a:prstGeom>
        </p:spPr>
        <p:txBody>
          <a:bodyPr vert="horz" lIns="91440" tIns="45720" rIns="91440" bIns="45720" rtlCol="0" anchor="ctr">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r>
              <a:rPr lang="en-GB" altLang="de-DE" sz="9600" b="1" dirty="0">
                <a:solidFill>
                  <a:srgbClr val="FF0000"/>
                </a:solidFill>
              </a:rPr>
              <a:t>Objective Impossibility</a:t>
            </a:r>
            <a:r>
              <a:rPr lang="de-DE" sz="8000" dirty="0"/>
              <a:t>, </a:t>
            </a:r>
            <a:r>
              <a:rPr lang="de-DE" sz="8000" b="1" dirty="0"/>
              <a:t>Art. 7.2.2 UNIDROIT Principles</a:t>
            </a:r>
          </a:p>
          <a:p>
            <a:pPr>
              <a:buFontTx/>
              <a:buNone/>
            </a:pPr>
            <a:endParaRPr lang="en-GB" altLang="de-DE" sz="7800" b="1" dirty="0">
              <a:solidFill>
                <a:srgbClr val="FF0000"/>
              </a:solidFill>
            </a:endParaRP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pic>
        <p:nvPicPr>
          <p:cNvPr id="19" name="Picture 4" descr="Quijano &amp;amp; Associates">
            <a:extLst>
              <a:ext uri="{FF2B5EF4-FFF2-40B4-BE49-F238E27FC236}">
                <a16:creationId xmlns:a16="http://schemas.microsoft.com/office/drawing/2014/main" id="{3C1D90D7-8147-4ECD-B237-498302E36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picture containing wall, monitor&#10;&#10;Description automatically generated">
            <a:extLst>
              <a:ext uri="{FF2B5EF4-FFF2-40B4-BE49-F238E27FC236}">
                <a16:creationId xmlns:a16="http://schemas.microsoft.com/office/drawing/2014/main" id="{54612914-B8DC-46B3-B584-F24B43478B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22" name="Rectangle 21">
            <a:extLst>
              <a:ext uri="{FF2B5EF4-FFF2-40B4-BE49-F238E27FC236}">
                <a16:creationId xmlns:a16="http://schemas.microsoft.com/office/drawing/2014/main" id="{E8A1D2CF-2ED1-433B-BDA0-FD445642C1D0}"/>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23" name="Picture 22" descr="A picture containing sitting, red, white&#10;&#10;Description automatically generated">
            <a:hlinkClick r:id="rId7"/>
            <a:extLst>
              <a:ext uri="{FF2B5EF4-FFF2-40B4-BE49-F238E27FC236}">
                <a16:creationId xmlns:a16="http://schemas.microsoft.com/office/drawing/2014/main" id="{198B010E-DB2D-4635-A709-6EEF036B99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93925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Titel 1"/>
          <p:cNvSpPr txBox="1">
            <a:spLocks noChangeArrowheads="1"/>
          </p:cNvSpPr>
          <p:nvPr/>
        </p:nvSpPr>
        <p:spPr>
          <a:xfrm>
            <a:off x="561975" y="1736207"/>
            <a:ext cx="7772400" cy="762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UNIDROIT Principles: A Masterpiece </a:t>
            </a:r>
            <a:r>
              <a:rPr lang="de-DE" altLang="de-DE" sz="3800" b="1" dirty="0" err="1"/>
              <a:t>of</a:t>
            </a:r>
            <a:r>
              <a:rPr lang="de-DE" altLang="de-DE" sz="3800" b="1" dirty="0"/>
              <a:t> </a:t>
            </a:r>
            <a:r>
              <a:rPr lang="de-DE" altLang="de-DE" sz="3800" b="1" dirty="0" err="1"/>
              <a:t>Comparative</a:t>
            </a:r>
            <a:r>
              <a:rPr lang="de-DE" altLang="de-DE" sz="3800" b="1" dirty="0"/>
              <a:t> Law </a:t>
            </a:r>
          </a:p>
        </p:txBody>
      </p:sp>
      <p:pic>
        <p:nvPicPr>
          <p:cNvPr id="13" name="Picture 2"/>
          <p:cNvPicPr>
            <a:picLocks noChangeAspect="1" noChangeArrowheads="1"/>
          </p:cNvPicPr>
          <p:nvPr/>
        </p:nvPicPr>
        <p:blipFill>
          <a:blip r:embed="rId5"/>
          <a:srcRect/>
          <a:stretch>
            <a:fillRect/>
          </a:stretch>
        </p:blipFill>
        <p:spPr bwMode="auto">
          <a:xfrm>
            <a:off x="2148054" y="2597186"/>
            <a:ext cx="4600242" cy="35558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16</a:t>
            </a:fld>
            <a:endParaRPr lang="en-US" sz="1000" dirty="0">
              <a:solidFill>
                <a:schemeClr val="bg1"/>
              </a:solidFill>
            </a:endParaRPr>
          </a:p>
        </p:txBody>
      </p:sp>
      <p:pic>
        <p:nvPicPr>
          <p:cNvPr id="14" name="Picture 4" descr="Quijano &amp;amp; Associates">
            <a:extLst>
              <a:ext uri="{FF2B5EF4-FFF2-40B4-BE49-F238E27FC236}">
                <a16:creationId xmlns:a16="http://schemas.microsoft.com/office/drawing/2014/main" id="{EC626978-F1D7-4EFC-8E6C-052DAFFA21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wall, monitor&#10;&#10;Description automatically generated">
            <a:extLst>
              <a:ext uri="{FF2B5EF4-FFF2-40B4-BE49-F238E27FC236}">
                <a16:creationId xmlns:a16="http://schemas.microsoft.com/office/drawing/2014/main" id="{C1EC9E6A-7C5F-4308-9F77-9D2039408F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7" name="Rectangle 16">
            <a:extLst>
              <a:ext uri="{FF2B5EF4-FFF2-40B4-BE49-F238E27FC236}">
                <a16:creationId xmlns:a16="http://schemas.microsoft.com/office/drawing/2014/main" id="{7CE4D957-B434-4173-8757-5B1E609F7E76}"/>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2" name="Picture 11" descr="A picture containing sitting, red, white&#10;&#10;Description automatically generated">
            <a:hlinkClick r:id="rId8"/>
            <a:extLst>
              <a:ext uri="{FF2B5EF4-FFF2-40B4-BE49-F238E27FC236}">
                <a16:creationId xmlns:a16="http://schemas.microsoft.com/office/drawing/2014/main" id="{5CE89CB0-B467-4C4D-A42D-5E2AF65AE5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674382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b="16721"/>
          <a:stretch>
            <a:fillRect/>
          </a:stretch>
        </p:blipFill>
        <p:spPr bwMode="auto">
          <a:xfrm>
            <a:off x="0" y="1414967"/>
            <a:ext cx="9131300" cy="496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el 1"/>
          <p:cNvSpPr txBox="1">
            <a:spLocks noChangeArrowheads="1"/>
          </p:cNvSpPr>
          <p:nvPr/>
        </p:nvSpPr>
        <p:spPr>
          <a:xfrm>
            <a:off x="-82550" y="1627567"/>
            <a:ext cx="9296400" cy="88106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A </a:t>
            </a:r>
            <a:r>
              <a:rPr lang="de-DE" altLang="de-DE" sz="3800" b="1" dirty="0" err="1"/>
              <a:t>Known</a:t>
            </a:r>
            <a:r>
              <a:rPr lang="de-DE" altLang="de-DE" sz="3800" b="1" dirty="0"/>
              <a:t> Bridge </a:t>
            </a:r>
            <a:r>
              <a:rPr lang="de-DE" altLang="de-DE" sz="3800" b="1" dirty="0" err="1"/>
              <a:t>over</a:t>
            </a:r>
            <a:r>
              <a:rPr lang="de-DE" altLang="de-DE" sz="3800" b="1" dirty="0"/>
              <a:t> </a:t>
            </a:r>
            <a:r>
              <a:rPr lang="de-DE" altLang="de-DE" sz="3800" b="1" dirty="0" err="1"/>
              <a:t>Troubled</a:t>
            </a:r>
            <a:r>
              <a:rPr lang="de-DE" altLang="de-DE" sz="3800" b="1" dirty="0"/>
              <a:t> Waters </a:t>
            </a:r>
            <a:r>
              <a:rPr lang="de-DE" altLang="de-DE" sz="3800" b="1" dirty="0" err="1"/>
              <a:t>for</a:t>
            </a:r>
            <a:endParaRPr lang="de-DE" altLang="de-DE" sz="3800" b="1" dirty="0"/>
          </a:p>
          <a:p>
            <a:r>
              <a:rPr lang="de-DE" altLang="de-DE" sz="3800" b="1" dirty="0"/>
              <a:t>Cross-</a:t>
            </a:r>
            <a:r>
              <a:rPr lang="de-DE" altLang="de-DE" sz="3800" b="1" dirty="0" err="1"/>
              <a:t>Border</a:t>
            </a:r>
            <a:r>
              <a:rPr lang="de-DE" altLang="de-DE" sz="3800" b="1" dirty="0"/>
              <a:t> </a:t>
            </a:r>
            <a:r>
              <a:rPr lang="de-DE" altLang="de-DE" sz="3800" b="1" dirty="0" err="1"/>
              <a:t>Contracts</a:t>
            </a:r>
            <a:endParaRPr lang="en-GB" altLang="de-DE" sz="3800" dirty="0"/>
          </a:p>
        </p:txBody>
      </p:sp>
      <p:sp>
        <p:nvSpPr>
          <p:cNvPr id="14" name="Inhaltsplatzhalter 2"/>
          <p:cNvSpPr txBox="1">
            <a:spLocks/>
          </p:cNvSpPr>
          <p:nvPr/>
        </p:nvSpPr>
        <p:spPr>
          <a:xfrm>
            <a:off x="1468182" y="2304491"/>
            <a:ext cx="7056437" cy="408781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defRPr/>
            </a:pPr>
            <a:endParaRPr lang="de-DE">
              <a:latin typeface="Flexo" pitchFamily="50" charset="0"/>
            </a:endParaRPr>
          </a:p>
          <a:p>
            <a:pPr marL="400050" indent="-400050">
              <a:buFont typeface="Arial" panose="020B0604020202020204" pitchFamily="34" charset="0"/>
              <a:buChar char="•"/>
              <a:defRPr/>
            </a:pPr>
            <a:endParaRPr lang="en-GB" dirty="0">
              <a:latin typeface="Flexo" pitchFamily="50" charset="0"/>
            </a:endParaRPr>
          </a:p>
          <a:p>
            <a:pPr>
              <a:defRPr/>
            </a:pPr>
            <a:endParaRPr lang="en-GB" altLang="de-DE" dirty="0"/>
          </a:p>
        </p:txBody>
      </p:sp>
      <p:sp>
        <p:nvSpPr>
          <p:cNvPr id="15" name="Rechteck 11"/>
          <p:cNvSpPr>
            <a:spLocks noChangeArrowheads="1"/>
          </p:cNvSpPr>
          <p:nvPr/>
        </p:nvSpPr>
        <p:spPr bwMode="auto">
          <a:xfrm>
            <a:off x="259910" y="3181702"/>
            <a:ext cx="8438854" cy="3013075"/>
          </a:xfrm>
          <a:prstGeom prst="rect">
            <a:avLst/>
          </a:prstGeom>
          <a:solidFill>
            <a:schemeClr val="bg1">
              <a:alpha val="79999"/>
            </a:schemeClr>
          </a:solidFill>
          <a:ln>
            <a:noFill/>
          </a:ln>
          <a:effectLst>
            <a:innerShdw blurRad="63500" dist="50800" dir="13500000">
              <a:prstClr val="black">
                <a:alpha val="50000"/>
              </a:prstClr>
            </a:innerShdw>
          </a:effectLst>
        </p:spPr>
        <p:txBody>
          <a:bodyPr/>
          <a:lstStyle/>
          <a:p>
            <a:pPr>
              <a:defRPr/>
            </a:pPr>
            <a:endParaRPr lang="de-DE">
              <a:latin typeface="Arial" charset="0"/>
              <a:ea typeface="ＭＳ Ｐゴシック" charset="0"/>
            </a:endParaRPr>
          </a:p>
        </p:txBody>
      </p:sp>
      <p:sp>
        <p:nvSpPr>
          <p:cNvPr id="16" name="Rechteck 15"/>
          <p:cNvSpPr/>
          <p:nvPr/>
        </p:nvSpPr>
        <p:spPr>
          <a:xfrm>
            <a:off x="261682" y="3314537"/>
            <a:ext cx="8805862" cy="2339102"/>
          </a:xfrm>
          <a:prstGeom prst="rect">
            <a:avLst/>
          </a:prstGeom>
        </p:spPr>
        <p:txBody>
          <a:bodyPr>
            <a:spAutoFit/>
          </a:bodyPr>
          <a:lstStyle/>
          <a:p>
            <a:pPr marL="342900" indent="-342900">
              <a:buFont typeface="Wingdings" panose="05000000000000000000" pitchFamily="2" charset="2"/>
              <a:buChar char="§"/>
              <a:defRPr/>
            </a:pPr>
            <a:r>
              <a:rPr lang="en-US" altLang="de-DE" b="1" i="0" dirty="0">
                <a:solidFill>
                  <a:srgbClr val="FF0000"/>
                </a:solidFill>
              </a:rPr>
              <a:t>Practice Proven</a:t>
            </a:r>
          </a:p>
          <a:p>
            <a:pPr marL="800100" lvl="1" indent="-342900">
              <a:buFont typeface="Wingdings" panose="05000000000000000000" pitchFamily="2" charset="2"/>
              <a:buChar char="v"/>
              <a:defRPr/>
            </a:pPr>
            <a:r>
              <a:rPr lang="en-US" altLang="de-DE" sz="2000" b="1" i="0" dirty="0"/>
              <a:t>Eckart’s experience: </a:t>
            </a:r>
            <a:r>
              <a:rPr lang="en-US" altLang="de-DE" sz="2000" i="0" dirty="0"/>
              <a:t>since </a:t>
            </a:r>
            <a:r>
              <a:rPr lang="en-US" altLang="de-DE" sz="2000" b="1" i="0" dirty="0"/>
              <a:t>2001</a:t>
            </a:r>
            <a:r>
              <a:rPr lang="en-US" altLang="de-DE" sz="2000" i="0" dirty="0"/>
              <a:t> worldwide, in contracts and arbitration</a:t>
            </a:r>
          </a:p>
          <a:p>
            <a:pPr marL="800100" lvl="1" indent="-342900">
              <a:buFont typeface="Wingdings" panose="05000000000000000000" pitchFamily="2" charset="2"/>
              <a:buChar char="v"/>
              <a:defRPr/>
            </a:pPr>
            <a:r>
              <a:rPr lang="en-US" altLang="de-DE" sz="2000" i="0" dirty="0"/>
              <a:t>In litigation in foreign jurisdictions</a:t>
            </a:r>
          </a:p>
          <a:p>
            <a:pPr marL="800100" lvl="1" indent="-342900">
              <a:buFont typeface="Wingdings" panose="05000000000000000000" pitchFamily="2" charset="2"/>
              <a:buChar char="v"/>
              <a:defRPr/>
            </a:pPr>
            <a:r>
              <a:rPr lang="en-US" altLang="de-DE" sz="2000" i="0" dirty="0"/>
              <a:t>Multiple industries, types of contracts and clients</a:t>
            </a:r>
          </a:p>
          <a:p>
            <a:pPr>
              <a:defRPr/>
            </a:pPr>
            <a:endParaRPr lang="en-US" sz="1400" b="1" i="0" dirty="0">
              <a:latin typeface="Flexo" pitchFamily="50" charset="0"/>
            </a:endParaRPr>
          </a:p>
          <a:p>
            <a:pPr marL="285750" indent="-285750">
              <a:buFont typeface="Wingdings" panose="05000000000000000000" pitchFamily="2" charset="2"/>
              <a:buChar char="§"/>
              <a:defRPr/>
            </a:pPr>
            <a:r>
              <a:rPr lang="en-US" b="1" i="0" dirty="0">
                <a:solidFill>
                  <a:srgbClr val="FF0000"/>
                </a:solidFill>
                <a:latin typeface="+mn-lt"/>
              </a:rPr>
              <a:t>Recognized</a:t>
            </a:r>
            <a:r>
              <a:rPr lang="en-US" b="1" i="0" dirty="0">
                <a:latin typeface="+mn-lt"/>
              </a:rPr>
              <a:t> by Judges &amp; Arbitrators worldwide</a:t>
            </a:r>
          </a:p>
          <a:p>
            <a:pPr marL="285750" indent="-285750">
              <a:buFont typeface="Wingdings" panose="05000000000000000000" pitchFamily="2" charset="2"/>
              <a:buChar char="§"/>
              <a:defRPr/>
            </a:pPr>
            <a:r>
              <a:rPr lang="en-US" b="1" i="0" dirty="0">
                <a:latin typeface="+mn-lt"/>
              </a:rPr>
              <a:t>Recognized by the UNITED NATIONS COMMISSION OF INTERNATIONAL COMMERCIAL CONTRACTS (</a:t>
            </a:r>
            <a:r>
              <a:rPr lang="en-US" b="1" i="0" dirty="0">
                <a:solidFill>
                  <a:srgbClr val="FF0000"/>
                </a:solidFill>
                <a:latin typeface="+mn-lt"/>
              </a:rPr>
              <a:t>UNCITRAL</a:t>
            </a:r>
            <a:r>
              <a:rPr lang="en-US" b="1" i="0" dirty="0">
                <a:latin typeface="+mn-lt"/>
              </a:rPr>
              <a:t>)</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17</a:t>
            </a:fld>
            <a:endParaRPr lang="en-US" dirty="0">
              <a:solidFill>
                <a:schemeClr val="bg1"/>
              </a:solidFill>
            </a:endParaRPr>
          </a:p>
        </p:txBody>
      </p:sp>
      <p:pic>
        <p:nvPicPr>
          <p:cNvPr id="17" name="Picture 4" descr="Quijano &amp;amp; Associates">
            <a:extLst>
              <a:ext uri="{FF2B5EF4-FFF2-40B4-BE49-F238E27FC236}">
                <a16:creationId xmlns:a16="http://schemas.microsoft.com/office/drawing/2014/main" id="{95F6F342-701F-4B74-801F-C8184F0A65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A picture containing wall, monitor&#10;&#10;Description automatically generated">
            <a:extLst>
              <a:ext uri="{FF2B5EF4-FFF2-40B4-BE49-F238E27FC236}">
                <a16:creationId xmlns:a16="http://schemas.microsoft.com/office/drawing/2014/main" id="{680B6510-1E2D-4424-84B3-E3CA77D8C2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22" name="Rectangle 21">
            <a:extLst>
              <a:ext uri="{FF2B5EF4-FFF2-40B4-BE49-F238E27FC236}">
                <a16:creationId xmlns:a16="http://schemas.microsoft.com/office/drawing/2014/main" id="{360E088B-1376-44AF-971C-E1951BCA20D8}"/>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8"/>
            <a:extLst>
              <a:ext uri="{FF2B5EF4-FFF2-40B4-BE49-F238E27FC236}">
                <a16:creationId xmlns:a16="http://schemas.microsoft.com/office/drawing/2014/main" id="{3E508722-FBD8-4278-A086-487292B8DF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3062847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109479" y="1916906"/>
            <a:ext cx="7143750" cy="414496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buFontTx/>
              <a:buNone/>
              <a:defRPr/>
            </a:pPr>
            <a:endParaRPr lang="de-DE" altLang="de-DE" sz="900" b="1" dirty="0"/>
          </a:p>
          <a:p>
            <a:pPr>
              <a:defRPr/>
            </a:pPr>
            <a:r>
              <a:rPr lang="en-US" altLang="de-DE" b="1" dirty="0"/>
              <a:t>Art. 7.1.7:</a:t>
            </a:r>
          </a:p>
          <a:p>
            <a:pPr>
              <a:defRPr/>
            </a:pPr>
            <a:r>
              <a:rPr lang="en-US" altLang="de-DE" b="1" dirty="0"/>
              <a:t>“impediment beyond its [the non-performing party’s] control and that it could not reasonably be expected to have taken the impediment into account”</a:t>
            </a:r>
          </a:p>
          <a:p>
            <a:pPr>
              <a:defRPr/>
            </a:pPr>
            <a:r>
              <a:rPr lang="en-US" b="1" dirty="0"/>
              <a:t>In my commentary p. 200:</a:t>
            </a:r>
          </a:p>
          <a:p>
            <a:pPr>
              <a:buFontTx/>
              <a:buNone/>
              <a:defRPr/>
            </a:pPr>
            <a:r>
              <a:rPr lang="en-US" dirty="0"/>
              <a:t>“While natural catastrophes, </a:t>
            </a:r>
            <a:r>
              <a:rPr lang="en-US" b="1" dirty="0"/>
              <a:t>epidemics</a:t>
            </a:r>
            <a:r>
              <a:rPr lang="en-US" dirty="0"/>
              <a:t>, major accidents, war or civil insurrection and government measures will usually be unavoidable and insurmountable [</a:t>
            </a:r>
            <a:r>
              <a:rPr lang="en-US" i="1" dirty="0"/>
              <a:t>Fn. omitted</a:t>
            </a:r>
            <a:r>
              <a:rPr lang="en-US" dirty="0"/>
              <a:t>], ….”</a:t>
            </a:r>
            <a:endParaRPr lang="en-US" altLang="de-DE" sz="2800" b="1" dirty="0"/>
          </a:p>
          <a:p>
            <a:pPr>
              <a:buFontTx/>
              <a:buAutoNum type="romanUcPeriod" startAt="2"/>
              <a:defRPr/>
            </a:pPr>
            <a:endParaRPr lang="en-US" altLang="de-DE" b="1" dirty="0"/>
          </a:p>
          <a:p>
            <a:pPr>
              <a:buFontTx/>
              <a:buAutoNum type="romanUcPeriod"/>
              <a:defRPr/>
            </a:pPr>
            <a:endParaRPr lang="en-US" altLang="de-DE" dirty="0">
              <a:latin typeface="Flexo" pitchFamily="50" charset="0"/>
            </a:endParaRPr>
          </a:p>
          <a:p>
            <a:pPr>
              <a:buFontTx/>
              <a:buAutoNum type="romanUcPeriod"/>
              <a:defRPr/>
            </a:pPr>
            <a:endParaRPr lang="en-GB" altLang="de-DE" dirty="0">
              <a:latin typeface="Flexo" pitchFamily="50" charset="0"/>
            </a:endParaRPr>
          </a:p>
          <a:p>
            <a:pPr>
              <a:defRPr/>
            </a:pPr>
            <a:r>
              <a:rPr lang="en-GB" altLang="de-DE" dirty="0">
                <a:latin typeface="Flexo" pitchFamily="50" charset="0"/>
              </a:rPr>
              <a:t> </a:t>
            </a:r>
            <a:endParaRPr lang="de-DE" altLang="de-DE" dirty="0">
              <a:latin typeface="Flexo" pitchFamily="50" charset="0"/>
            </a:endParaRPr>
          </a:p>
          <a:p>
            <a:pPr>
              <a:buFontTx/>
              <a:buAutoNum type="romanUcPeriod"/>
              <a:defRPr/>
            </a:pPr>
            <a:endParaRPr lang="de-DE" altLang="de-DE" dirty="0">
              <a:latin typeface="Flexo" pitchFamily="50" charset="0"/>
            </a:endParaRPr>
          </a:p>
          <a:p>
            <a:pPr>
              <a:defRPr/>
            </a:pPr>
            <a:endParaRPr lang="de-DE" altLang="de-DE" dirty="0">
              <a:latin typeface="Flexo" pitchFamily="50" charset="0"/>
            </a:endParaRPr>
          </a:p>
          <a:p>
            <a:pPr>
              <a:defRPr/>
            </a:pPr>
            <a:endParaRPr lang="en-GB" altLang="de-DE" dirty="0">
              <a:latin typeface="Flexo" pitchFamily="50" charset="0"/>
            </a:endParaRPr>
          </a:p>
          <a:p>
            <a:pPr>
              <a:defRPr/>
            </a:pPr>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itel 2"/>
          <p:cNvSpPr txBox="1">
            <a:spLocks noChangeArrowheads="1"/>
          </p:cNvSpPr>
          <p:nvPr/>
        </p:nvSpPr>
        <p:spPr>
          <a:xfrm>
            <a:off x="-109122" y="1322490"/>
            <a:ext cx="9362243" cy="762000"/>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b="1" dirty="0"/>
              <a:t>Force Majeure Under UNIDROIT Covers Corona</a:t>
            </a:r>
            <a:endParaRPr lang="en-GB" altLang="de-DE" b="1" dirty="0"/>
          </a:p>
        </p:txBody>
      </p:sp>
      <p:pic>
        <p:nvPicPr>
          <p:cNvPr id="15" name="Grafik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271" y="2590800"/>
            <a:ext cx="1881129"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18</a:t>
            </a:fld>
            <a:endParaRPr lang="en-US" sz="1000" dirty="0">
              <a:solidFill>
                <a:schemeClr val="bg1"/>
              </a:solidFill>
            </a:endParaRPr>
          </a:p>
        </p:txBody>
      </p:sp>
      <p:pic>
        <p:nvPicPr>
          <p:cNvPr id="16" name="Picture 4" descr="Quijano &amp;amp; Associates">
            <a:extLst>
              <a:ext uri="{FF2B5EF4-FFF2-40B4-BE49-F238E27FC236}">
                <a16:creationId xmlns:a16="http://schemas.microsoft.com/office/drawing/2014/main" id="{CA4F6BE8-6B93-4121-A31B-8ACC5C2EDD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wall, monitor&#10;&#10;Description automatically generated">
            <a:extLst>
              <a:ext uri="{FF2B5EF4-FFF2-40B4-BE49-F238E27FC236}">
                <a16:creationId xmlns:a16="http://schemas.microsoft.com/office/drawing/2014/main" id="{F33A2098-E1E8-4704-99AD-AC6985ECFE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9" name="Rectangle 18">
            <a:extLst>
              <a:ext uri="{FF2B5EF4-FFF2-40B4-BE49-F238E27FC236}">
                <a16:creationId xmlns:a16="http://schemas.microsoft.com/office/drawing/2014/main" id="{C298D2B9-A286-494C-830C-7C5408A88592}"/>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20" name="Picture 19" descr="A picture containing sitting, red, white&#10;&#10;Description automatically generated">
            <a:hlinkClick r:id="rId8"/>
            <a:extLst>
              <a:ext uri="{FF2B5EF4-FFF2-40B4-BE49-F238E27FC236}">
                <a16:creationId xmlns:a16="http://schemas.microsoft.com/office/drawing/2014/main" id="{735FBEEB-26A4-44A8-86DB-FBEF3439FD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968688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160426" y="1435849"/>
            <a:ext cx="8796287" cy="4797703"/>
          </a:xfrm>
          <a:prstGeom prst="rect">
            <a:avLst/>
          </a:prstGeom>
          <a:solidFill>
            <a:schemeClr val="bg1">
              <a:lumMod val="95000"/>
            </a:schemeClr>
          </a:solidFill>
        </p:spPr>
        <p:txBody>
          <a:bodyPr wrap="square">
            <a:spAutoFit/>
          </a:bodyPr>
          <a:lstStyle/>
          <a:p>
            <a:pPr>
              <a:defRPr/>
            </a:pPr>
            <a:endParaRPr lang="de-DE" dirty="0"/>
          </a:p>
        </p:txBody>
      </p:sp>
      <p:sp>
        <p:nvSpPr>
          <p:cNvPr id="16" name="Inhaltsplatzhalter 2"/>
          <p:cNvSpPr txBox="1">
            <a:spLocks noChangeArrowheads="1"/>
          </p:cNvSpPr>
          <p:nvPr/>
        </p:nvSpPr>
        <p:spPr>
          <a:xfrm>
            <a:off x="138308" y="2182090"/>
            <a:ext cx="4210050" cy="4495800"/>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pPr>
              <a:buFontTx/>
              <a:buNone/>
            </a:pPr>
            <a:r>
              <a:rPr lang="de-DE" altLang="de-DE" sz="3600" b="1" dirty="0">
                <a:solidFill>
                  <a:srgbClr val="FF0000"/>
                </a:solidFill>
              </a:rPr>
              <a:t>Force </a:t>
            </a:r>
            <a:r>
              <a:rPr lang="de-DE" altLang="de-DE" sz="3600" b="1" dirty="0" err="1">
                <a:solidFill>
                  <a:srgbClr val="FF0000"/>
                </a:solidFill>
              </a:rPr>
              <a:t>Majeure</a:t>
            </a:r>
            <a:endParaRPr lang="de-DE" altLang="de-DE" sz="3600" b="1" dirty="0">
              <a:solidFill>
                <a:srgbClr val="FF0000"/>
              </a:solidFill>
            </a:endParaRPr>
          </a:p>
          <a:p>
            <a:pPr>
              <a:buFontTx/>
              <a:buNone/>
            </a:pPr>
            <a:endParaRPr lang="de-DE" altLang="de-DE" sz="400" b="1" dirty="0">
              <a:solidFill>
                <a:srgbClr val="FF0000"/>
              </a:solidFill>
            </a:endParaRPr>
          </a:p>
          <a:p>
            <a:pPr>
              <a:buFontTx/>
              <a:buNone/>
            </a:pPr>
            <a:endParaRPr lang="de-DE" altLang="de-DE" sz="3300" b="1" dirty="0">
              <a:solidFill>
                <a:srgbClr val="FF0000"/>
              </a:solidFill>
            </a:endParaRPr>
          </a:p>
          <a:p>
            <a:pPr>
              <a:buFontTx/>
              <a:buNone/>
            </a:pPr>
            <a:r>
              <a:rPr lang="de-DE" altLang="de-DE" sz="2800" b="1" dirty="0">
                <a:solidFill>
                  <a:srgbClr val="0070C0"/>
                </a:solidFill>
              </a:rPr>
              <a:t>Art. 79 CISG</a:t>
            </a:r>
          </a:p>
          <a:p>
            <a:r>
              <a:rPr lang="en-GB" altLang="de-DE" sz="2800" b="1" dirty="0">
                <a:solidFill>
                  <a:srgbClr val="FF0000"/>
                </a:solidFill>
              </a:rPr>
              <a:t>Objective Impossibility </a:t>
            </a:r>
          </a:p>
          <a:p>
            <a:pPr>
              <a:buFontTx/>
              <a:buNone/>
            </a:pPr>
            <a:endParaRPr lang="de-DE" altLang="de-DE" sz="2800" b="1" dirty="0">
              <a:solidFill>
                <a:srgbClr val="0070C0"/>
              </a:solidFill>
            </a:endParaRPr>
          </a:p>
          <a:p>
            <a:pPr>
              <a:buFontTx/>
              <a:buNone/>
            </a:pPr>
            <a:endParaRPr lang="de-DE" altLang="de-DE" dirty="0">
              <a:solidFill>
                <a:schemeClr val="accent2"/>
              </a:solidFill>
            </a:endParaRPr>
          </a:p>
          <a:p>
            <a:pPr>
              <a:buFontTx/>
              <a:buNone/>
            </a:pPr>
            <a:endParaRPr lang="de-DE" altLang="de-DE" sz="6300" dirty="0">
              <a:solidFill>
                <a:schemeClr val="accent2"/>
              </a:solidFill>
            </a:endParaRPr>
          </a:p>
          <a:p>
            <a:pPr>
              <a:buFontTx/>
              <a:buNone/>
            </a:pPr>
            <a:endParaRPr lang="de-DE" altLang="de-DE" sz="2400" dirty="0">
              <a:solidFill>
                <a:schemeClr val="accent2"/>
              </a:solidFill>
            </a:endParaRPr>
          </a:p>
          <a:p>
            <a:r>
              <a:rPr lang="en-GB" altLang="de-DE" sz="3300" b="1" dirty="0">
                <a:solidFill>
                  <a:srgbClr val="FF0000"/>
                </a:solidFill>
              </a:rPr>
              <a:t> </a:t>
            </a: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sp>
        <p:nvSpPr>
          <p:cNvPr id="17" name="Titel 2"/>
          <p:cNvSpPr txBox="1">
            <a:spLocks noChangeArrowheads="1"/>
          </p:cNvSpPr>
          <p:nvPr/>
        </p:nvSpPr>
        <p:spPr>
          <a:xfrm>
            <a:off x="133350" y="1143000"/>
            <a:ext cx="8823364" cy="12954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err="1"/>
              <a:t>Using</a:t>
            </a:r>
            <a:r>
              <a:rPr lang="de-DE" altLang="de-DE" sz="3800" b="1" dirty="0"/>
              <a:t> </a:t>
            </a:r>
            <a:r>
              <a:rPr lang="de-DE" altLang="de-DE" sz="3800" b="1" dirty="0" err="1"/>
              <a:t>Existing</a:t>
            </a:r>
            <a:r>
              <a:rPr lang="de-DE" altLang="de-DE" sz="3800" b="1" dirty="0"/>
              <a:t> International </a:t>
            </a:r>
            <a:r>
              <a:rPr lang="de-DE" altLang="de-DE" sz="3800" b="1" dirty="0" err="1"/>
              <a:t>Sources</a:t>
            </a:r>
            <a:r>
              <a:rPr lang="de-DE" altLang="de-DE" sz="3800" b="1" dirty="0"/>
              <a:t>: </a:t>
            </a:r>
          </a:p>
          <a:p>
            <a:r>
              <a:rPr lang="de-DE" altLang="de-DE" sz="3200" b="1" dirty="0">
                <a:solidFill>
                  <a:srgbClr val="0070C0"/>
                </a:solidFill>
              </a:rPr>
              <a:t>3. </a:t>
            </a:r>
            <a:r>
              <a:rPr lang="de-DE" altLang="de-DE" sz="3200" b="1" dirty="0" err="1">
                <a:solidFill>
                  <a:srgbClr val="0070C0"/>
                </a:solidFill>
              </a:rPr>
              <a:t>Combination</a:t>
            </a:r>
            <a:r>
              <a:rPr lang="de-DE" altLang="de-DE" sz="3200" b="1" dirty="0">
                <a:solidFill>
                  <a:srgbClr val="0070C0"/>
                </a:solidFill>
              </a:rPr>
              <a:t> </a:t>
            </a:r>
            <a:r>
              <a:rPr lang="de-DE" altLang="de-DE" sz="3200" b="1" dirty="0" err="1">
                <a:solidFill>
                  <a:srgbClr val="0070C0"/>
                </a:solidFill>
              </a:rPr>
              <a:t>of</a:t>
            </a:r>
            <a:r>
              <a:rPr lang="de-DE" altLang="de-DE" sz="3200" b="1" dirty="0">
                <a:solidFill>
                  <a:srgbClr val="0070C0"/>
                </a:solidFill>
              </a:rPr>
              <a:t> CISG and UNIDROIT</a:t>
            </a:r>
            <a:endParaRPr lang="en-GB" altLang="de-DE" sz="3200" b="1" dirty="0">
              <a:solidFill>
                <a:srgbClr val="0070C0"/>
              </a:solidFill>
            </a:endParaRPr>
          </a:p>
        </p:txBody>
      </p:sp>
      <p:sp>
        <p:nvSpPr>
          <p:cNvPr id="18" name="Inhaltsplatzhalter 2"/>
          <p:cNvSpPr txBox="1">
            <a:spLocks noChangeArrowheads="1"/>
          </p:cNvSpPr>
          <p:nvPr/>
        </p:nvSpPr>
        <p:spPr bwMode="auto">
          <a:xfrm>
            <a:off x="4676667" y="2895600"/>
            <a:ext cx="4213264" cy="4368879"/>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FontTx/>
              <a:buNone/>
              <a:defRPr/>
            </a:pPr>
            <a:r>
              <a:rPr lang="de-DE" altLang="de-DE" sz="2800" b="1" i="0" kern="0" dirty="0" err="1">
                <a:solidFill>
                  <a:srgbClr val="FF0000"/>
                </a:solidFill>
              </a:rPr>
              <a:t>Right</a:t>
            </a:r>
            <a:r>
              <a:rPr lang="de-DE" altLang="de-DE" sz="2800" b="1" i="0" kern="0" dirty="0">
                <a:solidFill>
                  <a:srgbClr val="FF0000"/>
                </a:solidFill>
              </a:rPr>
              <a:t> </a:t>
            </a:r>
            <a:r>
              <a:rPr lang="de-DE" altLang="de-DE" sz="2800" b="1" i="0" kern="0" dirty="0" err="1">
                <a:solidFill>
                  <a:srgbClr val="FF0000"/>
                </a:solidFill>
              </a:rPr>
              <a:t>to</a:t>
            </a:r>
            <a:r>
              <a:rPr lang="de-DE" altLang="de-DE" sz="2800" b="1" i="0" kern="0" dirty="0">
                <a:solidFill>
                  <a:srgbClr val="FF0000"/>
                </a:solidFill>
              </a:rPr>
              <a:t> </a:t>
            </a:r>
            <a:r>
              <a:rPr lang="de-DE" altLang="de-DE" sz="2800" b="1" i="0" kern="0" dirty="0" err="1">
                <a:solidFill>
                  <a:srgbClr val="FF0000"/>
                </a:solidFill>
              </a:rPr>
              <a:t>Contract</a:t>
            </a:r>
            <a:r>
              <a:rPr lang="de-DE" altLang="de-DE" sz="2800" b="1" i="0" kern="0" dirty="0">
                <a:solidFill>
                  <a:srgbClr val="FF0000"/>
                </a:solidFill>
              </a:rPr>
              <a:t> Adaptation</a:t>
            </a:r>
          </a:p>
          <a:p>
            <a:pPr marL="0" indent="0" algn="ctr">
              <a:buFontTx/>
              <a:buNone/>
              <a:defRPr/>
            </a:pPr>
            <a:endParaRPr lang="de-DE" altLang="de-DE" sz="100" b="1" i="0" kern="0" dirty="0">
              <a:solidFill>
                <a:srgbClr val="FF0000"/>
              </a:solidFill>
            </a:endParaRPr>
          </a:p>
          <a:p>
            <a:pPr marL="0" indent="0" algn="ctr">
              <a:buFontTx/>
              <a:buNone/>
              <a:defRPr/>
            </a:pPr>
            <a:r>
              <a:rPr lang="de-DE" altLang="de-DE" sz="2200" i="0" kern="0" dirty="0">
                <a:solidFill>
                  <a:srgbClr val="0070C0"/>
                </a:solidFill>
              </a:rPr>
              <a:t>CISG, </a:t>
            </a:r>
            <a:r>
              <a:rPr lang="de-DE" altLang="de-DE" sz="2200" i="0" kern="0" dirty="0" err="1">
                <a:solidFill>
                  <a:srgbClr val="0070C0"/>
                </a:solidFill>
              </a:rPr>
              <a:t>supplemented</a:t>
            </a:r>
            <a:r>
              <a:rPr lang="de-DE" altLang="de-DE" sz="2200" kern="0" dirty="0">
                <a:solidFill>
                  <a:srgbClr val="0070C0"/>
                </a:solidFill>
              </a:rPr>
              <a:t> </a:t>
            </a:r>
            <a:r>
              <a:rPr lang="de-DE" altLang="de-DE" sz="2200" kern="0" dirty="0" err="1">
                <a:solidFill>
                  <a:srgbClr val="0070C0"/>
                </a:solidFill>
              </a:rPr>
              <a:t>by</a:t>
            </a:r>
            <a:r>
              <a:rPr lang="de-DE" altLang="de-DE" sz="2200" kern="0" dirty="0">
                <a:solidFill>
                  <a:srgbClr val="0070C0"/>
                </a:solidFill>
              </a:rPr>
              <a:t> UNIDROIT Principles (</a:t>
            </a:r>
            <a:r>
              <a:rPr lang="de-DE" altLang="de-DE" sz="2200" kern="0" dirty="0" err="1">
                <a:solidFill>
                  <a:srgbClr val="0070C0"/>
                </a:solidFill>
              </a:rPr>
              <a:t>Section</a:t>
            </a:r>
            <a:r>
              <a:rPr lang="de-DE" altLang="de-DE" sz="2200" kern="0" dirty="0">
                <a:solidFill>
                  <a:srgbClr val="0070C0"/>
                </a:solidFill>
              </a:rPr>
              <a:t> 6.2: </a:t>
            </a:r>
            <a:r>
              <a:rPr lang="de-DE" altLang="de-DE" sz="2200" kern="0" dirty="0" err="1">
                <a:solidFill>
                  <a:srgbClr val="0070C0"/>
                </a:solidFill>
              </a:rPr>
              <a:t>Hardship</a:t>
            </a:r>
            <a:r>
              <a:rPr lang="de-DE" altLang="de-DE" sz="2200" kern="0" dirty="0">
                <a:solidFill>
                  <a:srgbClr val="0070C0"/>
                </a:solidFill>
              </a:rPr>
              <a:t>)</a:t>
            </a:r>
          </a:p>
          <a:p>
            <a:pPr marL="0" indent="0" algn="ctr">
              <a:buFontTx/>
              <a:buNone/>
              <a:defRPr/>
            </a:pPr>
            <a:endParaRPr lang="de-DE" altLang="de-DE" sz="1050" i="0" kern="0" dirty="0">
              <a:solidFill>
                <a:schemeClr val="accent2"/>
              </a:solidFill>
            </a:endParaRPr>
          </a:p>
          <a:p>
            <a:pPr marL="0" indent="0" algn="ctr">
              <a:buFontTx/>
              <a:buNone/>
              <a:defRPr/>
            </a:pPr>
            <a:endParaRPr lang="de-DE" altLang="de-DE" sz="2800" b="1" i="0" kern="0" dirty="0">
              <a:solidFill>
                <a:srgbClr val="FF0000"/>
              </a:solidFill>
            </a:endParaRPr>
          </a:p>
          <a:p>
            <a:pPr marL="0" indent="0" algn="ctr">
              <a:buFontTx/>
              <a:buNone/>
              <a:defRPr/>
            </a:pPr>
            <a:endParaRPr lang="de-DE" altLang="de-DE"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r>
              <a:rPr lang="de-DE" altLang="de-DE" sz="2800" b="1" i="0" kern="0" dirty="0">
                <a:solidFill>
                  <a:schemeClr val="accent2"/>
                </a:solidFill>
              </a:rPr>
              <a:t>Art. 6.2.2 U.P.</a:t>
            </a:r>
          </a:p>
          <a:p>
            <a:pPr marL="0" indent="0">
              <a:buFontTx/>
              <a:buAutoNum type="romanUcPeriod" startAt="2"/>
              <a:defRPr/>
            </a:pPr>
            <a:endParaRPr lang="de-DE" altLang="de-DE" b="1" i="0" kern="0" dirty="0"/>
          </a:p>
          <a:p>
            <a:pPr marL="0" indent="0">
              <a:buFontTx/>
              <a:buAutoNum type="romanUcPeriod"/>
              <a:defRPr/>
            </a:pPr>
            <a:endParaRPr lang="de-DE" altLang="de-DE" i="0" kern="0" dirty="0">
              <a:latin typeface="Flexo" pitchFamily="50" charset="0"/>
            </a:endParaRPr>
          </a:p>
          <a:p>
            <a:pPr marL="0" indent="0">
              <a:buFontTx/>
              <a:buAutoNum type="romanUcPeriod"/>
              <a:defRPr/>
            </a:pPr>
            <a:endParaRPr lang="en-GB" altLang="de-DE" i="0" kern="0" dirty="0">
              <a:latin typeface="Flexo" pitchFamily="50" charset="0"/>
            </a:endParaRPr>
          </a:p>
          <a:p>
            <a:pPr marL="0" indent="0">
              <a:defRPr/>
            </a:pPr>
            <a:r>
              <a:rPr lang="en-GB" altLang="de-DE" i="0" kern="0" dirty="0">
                <a:latin typeface="Flexo" pitchFamily="50" charset="0"/>
              </a:rPr>
              <a:t> </a:t>
            </a:r>
            <a:endParaRPr lang="de-DE" altLang="de-DE" i="0" kern="0" dirty="0">
              <a:latin typeface="Flexo" pitchFamily="50" charset="0"/>
            </a:endParaRPr>
          </a:p>
          <a:p>
            <a:pPr marL="0" indent="0">
              <a:buFontTx/>
              <a:buAutoNum type="romanUcPeriod"/>
              <a:defRPr/>
            </a:pPr>
            <a:endParaRPr lang="de-DE" altLang="de-DE" i="0" kern="0" dirty="0">
              <a:latin typeface="Flexo" pitchFamily="50" charset="0"/>
            </a:endParaRPr>
          </a:p>
          <a:p>
            <a:pPr marL="0" indent="0">
              <a:defRPr/>
            </a:pPr>
            <a:endParaRPr lang="de-DE" altLang="de-DE" i="0" kern="0" dirty="0">
              <a:latin typeface="Flexo" pitchFamily="50" charset="0"/>
            </a:endParaRPr>
          </a:p>
          <a:p>
            <a:pPr marL="0" indent="0">
              <a:defRPr/>
            </a:pPr>
            <a:endParaRPr lang="en-GB" altLang="de-DE" i="0" kern="0" dirty="0">
              <a:latin typeface="Flexo" pitchFamily="50" charset="0"/>
            </a:endParaRPr>
          </a:p>
          <a:p>
            <a:pPr marL="0" indent="0" eaLnBrk="1" hangingPunct="1">
              <a:defRPr/>
            </a:pPr>
            <a:endParaRPr lang="en-GB" altLang="de-DE" i="0" kern="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19</a:t>
            </a:fld>
            <a:endParaRPr lang="en-US" dirty="0">
              <a:solidFill>
                <a:schemeClr val="bg1"/>
              </a:solidFill>
            </a:endParaRPr>
          </a:p>
        </p:txBody>
      </p:sp>
      <p:sp>
        <p:nvSpPr>
          <p:cNvPr id="13" name="Inhaltsplatzhalter 2"/>
          <p:cNvSpPr txBox="1">
            <a:spLocks noChangeArrowheads="1"/>
          </p:cNvSpPr>
          <p:nvPr/>
        </p:nvSpPr>
        <p:spPr>
          <a:xfrm>
            <a:off x="1373153" y="5171952"/>
            <a:ext cx="6607027" cy="1009896"/>
          </a:xfrm>
          <a:prstGeom prst="rect">
            <a:avLst/>
          </a:prstGeom>
        </p:spPr>
        <p:txBody>
          <a:bodyPr vert="horz" lIns="91440" tIns="45720" rIns="91440" bIns="45720" rtlCol="0" anchor="ctr">
            <a:normAutofit fontScale="3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r>
              <a:rPr lang="en-GB" altLang="de-DE" sz="9600" b="1" dirty="0">
                <a:solidFill>
                  <a:srgbClr val="FF0000"/>
                </a:solidFill>
              </a:rPr>
              <a:t>Impossibility</a:t>
            </a:r>
            <a:r>
              <a:rPr lang="de-DE" sz="8000" dirty="0"/>
              <a:t>, </a:t>
            </a:r>
            <a:r>
              <a:rPr lang="de-DE" sz="8000" b="1" dirty="0"/>
              <a:t>Art. 7.2.2 UNIDROIT Principles</a:t>
            </a:r>
          </a:p>
          <a:p>
            <a:pPr>
              <a:buFontTx/>
              <a:buNone/>
            </a:pPr>
            <a:endParaRPr lang="en-GB" altLang="de-DE" sz="7800" b="1" dirty="0">
              <a:solidFill>
                <a:srgbClr val="FF0000"/>
              </a:solidFill>
            </a:endParaRP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pic>
        <p:nvPicPr>
          <p:cNvPr id="14" name="Picture 4" descr="Quijano &amp;amp; Associates">
            <a:extLst>
              <a:ext uri="{FF2B5EF4-FFF2-40B4-BE49-F238E27FC236}">
                <a16:creationId xmlns:a16="http://schemas.microsoft.com/office/drawing/2014/main" id="{1EC6FCDB-A6B1-4566-84A2-C528AFE849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icture containing wall, monitor&#10;&#10;Description automatically generated">
            <a:extLst>
              <a:ext uri="{FF2B5EF4-FFF2-40B4-BE49-F238E27FC236}">
                <a16:creationId xmlns:a16="http://schemas.microsoft.com/office/drawing/2014/main" id="{4C5BBB91-4132-4133-B311-F0A989091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21" name="Rectangle 20">
            <a:extLst>
              <a:ext uri="{FF2B5EF4-FFF2-40B4-BE49-F238E27FC236}">
                <a16:creationId xmlns:a16="http://schemas.microsoft.com/office/drawing/2014/main" id="{F501A6C7-A587-4FF3-9875-3C4FDEC8C321}"/>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22" name="Picture 21" descr="A picture containing sitting, red, white&#10;&#10;Description automatically generated">
            <a:hlinkClick r:id="rId7"/>
            <a:extLst>
              <a:ext uri="{FF2B5EF4-FFF2-40B4-BE49-F238E27FC236}">
                <a16:creationId xmlns:a16="http://schemas.microsoft.com/office/drawing/2014/main" id="{74194FFA-47E1-4407-807D-AB05F9A07E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8403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80094"/>
            <a:ext cx="7772400" cy="660321"/>
          </a:xfrm>
        </p:spPr>
        <p:txBody>
          <a:bodyPr>
            <a:normAutofit fontScale="90000"/>
          </a:bodyPr>
          <a:lstStyle/>
          <a:p>
            <a:r>
              <a:rPr lang="de-DE" b="1" dirty="0"/>
              <a:t>About Primerus</a:t>
            </a:r>
            <a:endParaRPr lang="en-US" dirty="0"/>
          </a:p>
        </p:txBody>
      </p:sp>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2"/>
          <a:stretch>
            <a:fillRect/>
          </a:stretch>
        </p:blipFill>
        <p:spPr>
          <a:xfrm>
            <a:off x="0" y="6261015"/>
            <a:ext cx="9144000" cy="660321"/>
          </a:xfrm>
          <a:prstGeom prst="rect">
            <a:avLst/>
          </a:prstGeom>
        </p:spPr>
      </p:pic>
      <p:sp>
        <p:nvSpPr>
          <p:cNvPr id="4" name="Foliennummernplatzhalter 3"/>
          <p:cNvSpPr>
            <a:spLocks noGrp="1"/>
          </p:cNvSpPr>
          <p:nvPr>
            <p:ph type="sldNum" sz="quarter" idx="12"/>
          </p:nvPr>
        </p:nvSpPr>
        <p:spPr/>
        <p:txBody>
          <a:bodyPr/>
          <a:lstStyle/>
          <a:p>
            <a:fld id="{D93831B6-0147-426F-BCA4-2B81AEB2BD94}" type="slidenum">
              <a:rPr lang="en-US" sz="1000" smtClean="0">
                <a:solidFill>
                  <a:schemeClr val="bg1"/>
                </a:solidFill>
              </a:rPr>
              <a:t>2</a:t>
            </a:fld>
            <a:endParaRPr lang="en-US" dirty="0">
              <a:solidFill>
                <a:schemeClr val="bg1"/>
              </a:solidFill>
            </a:endParaRPr>
          </a:p>
        </p:txBody>
      </p:sp>
      <p:pic>
        <p:nvPicPr>
          <p:cNvPr id="10" name="Picture 2">
            <a:extLst>
              <a:ext uri="{FF2B5EF4-FFF2-40B4-BE49-F238E27FC236}">
                <a16:creationId xmlns:a16="http://schemas.microsoft.com/office/drawing/2014/main" id="{839FD9B9-E7CB-4FE2-8A32-6A0AF7DB25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2925"/>
            <a:ext cx="2392017" cy="59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5">
            <a:extLst>
              <a:ext uri="{FF2B5EF4-FFF2-40B4-BE49-F238E27FC236}">
                <a16:creationId xmlns:a16="http://schemas.microsoft.com/office/drawing/2014/main" id="{6F803DBC-66E8-4DDA-8566-FABB91834F5F}"/>
              </a:ext>
            </a:extLst>
          </p:cNvPr>
          <p:cNvSpPr>
            <a:spLocks noGrp="1"/>
          </p:cNvSpPr>
          <p:nvPr>
            <p:ph type="subTitle" idx="1"/>
          </p:nvPr>
        </p:nvSpPr>
        <p:spPr>
          <a:xfrm>
            <a:off x="381000" y="2055514"/>
            <a:ext cx="8134350" cy="3822392"/>
          </a:xfrm>
        </p:spPr>
        <p:txBody>
          <a:bodyPr>
            <a:normAutofit lnSpcReduction="10000"/>
          </a:bodyPr>
          <a:lstStyle/>
          <a:p>
            <a:r>
              <a:rPr lang="en-US" sz="2400" dirty="0"/>
              <a:t>The International Society of Primerus Law Firms, an invitation only membership organization,  is comprised of 170 independent member firms with 3,000+ lawyers located in 45 U.S. States and nearly 50 countries. Primerus lawyers are considered some of the best and brightest in the world. Primerus firms are pre-screened before accepted into membership and audited annually for their continued commitment to providing excellent work product and superior client service at reasonable rates. If you would like to learn more about Primerus, please visit the Primerus website at </a:t>
            </a:r>
            <a:r>
              <a:rPr lang="en-US" sz="2400" u="sng" dirty="0">
                <a:hlinkClick r:id="rId4"/>
              </a:rPr>
              <a:t>www.Primerus.com</a:t>
            </a:r>
            <a:r>
              <a:rPr lang="en-US" sz="2400" dirty="0"/>
              <a:t>, or contact Chad Sluss at </a:t>
            </a:r>
            <a:r>
              <a:rPr lang="en-US" sz="2400" u="sng" dirty="0">
                <a:hlinkClick r:id="rId5"/>
              </a:rPr>
              <a:t>csluss@primerus.com</a:t>
            </a:r>
            <a:r>
              <a:rPr lang="en-US" sz="2400" dirty="0"/>
              <a:t>. </a:t>
            </a:r>
          </a:p>
          <a:p>
            <a:endParaRPr lang="en-US" dirty="0"/>
          </a:p>
        </p:txBody>
      </p:sp>
      <p:pic>
        <p:nvPicPr>
          <p:cNvPr id="9" name="Picture 8" descr="A picture containing wall, monitor&#10;&#10;Description automatically generated">
            <a:extLst>
              <a:ext uri="{FF2B5EF4-FFF2-40B4-BE49-F238E27FC236}">
                <a16:creationId xmlns:a16="http://schemas.microsoft.com/office/drawing/2014/main" id="{4595610E-99FE-4D6E-B7E1-6A95D72AC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1" name="Rectangle 10">
            <a:extLst>
              <a:ext uri="{FF2B5EF4-FFF2-40B4-BE49-F238E27FC236}">
                <a16:creationId xmlns:a16="http://schemas.microsoft.com/office/drawing/2014/main" id="{71A2CCBC-1662-47A9-9FD9-323C7A49E17E}"/>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spTree>
    <p:extLst>
      <p:ext uri="{BB962C8B-B14F-4D97-AF65-F5344CB8AC3E}">
        <p14:creationId xmlns:p14="http://schemas.microsoft.com/office/powerpoint/2010/main" val="3461264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29" name="Picture 2"/>
          <p:cNvPicPr>
            <a:picLocks noChangeAspect="1" noChangeArrowheads="1"/>
          </p:cNvPicPr>
          <p:nvPr/>
        </p:nvPicPr>
        <p:blipFill rotWithShape="1">
          <a:blip r:embed="rId5">
            <a:duotone>
              <a:srgbClr val="BBE0E3">
                <a:shade val="45000"/>
                <a:satMod val="135000"/>
              </a:srgbClr>
              <a:prstClr val="white"/>
            </a:duotone>
          </a:blip>
          <a:srcRect b="9957"/>
          <a:stretch/>
        </p:blipFill>
        <p:spPr bwMode="auto">
          <a:xfrm>
            <a:off x="799584" y="1156546"/>
            <a:ext cx="8686800" cy="5056967"/>
          </a:xfrm>
          <a:prstGeom prst="rect">
            <a:avLst/>
          </a:prstGeom>
          <a:ln>
            <a:noFill/>
          </a:ln>
          <a:effectLst>
            <a:softEdge rad="112500"/>
          </a:effectLst>
        </p:spPr>
      </p:pic>
      <p:pic>
        <p:nvPicPr>
          <p:cNvPr id="30" name="Grafik 13"/>
          <p:cNvPicPr>
            <a:picLocks noChangeAspect="1" noChangeArrowheads="1"/>
          </p:cNvPicPr>
          <p:nvPr/>
        </p:nvPicPr>
        <p:blipFill>
          <a:blip r:embed="rId6">
            <a:extLst>
              <a:ext uri="{28A0092B-C50C-407E-A947-70E740481C1C}">
                <a14:useLocalDpi xmlns:a14="http://schemas.microsoft.com/office/drawing/2010/main" val="0"/>
              </a:ext>
            </a:extLst>
          </a:blip>
          <a:srcRect r="23001" b="27464"/>
          <a:stretch>
            <a:fillRect/>
          </a:stretch>
        </p:blipFill>
        <p:spPr bwMode="auto">
          <a:xfrm>
            <a:off x="6996930" y="3876645"/>
            <a:ext cx="1557338" cy="1857497"/>
          </a:xfrm>
          <a:prstGeom prst="rect">
            <a:avLst/>
          </a:prstGeom>
          <a:noFill/>
          <a:ln>
            <a:noFill/>
          </a:ln>
          <a:effectLst>
            <a:outerShdw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fik 30"/>
          <p:cNvPicPr>
            <a:picLocks noChangeAspect="1"/>
          </p:cNvPicPr>
          <p:nvPr/>
        </p:nvPicPr>
        <p:blipFill rotWithShape="1">
          <a:blip r:embed="rId7"/>
          <a:srcRect l="5233" t="24096" r="5226" b="23845"/>
          <a:stretch/>
        </p:blipFill>
        <p:spPr>
          <a:xfrm>
            <a:off x="5254246" y="1627504"/>
            <a:ext cx="2281561" cy="1205048"/>
          </a:xfrm>
          <a:prstGeom prst="rect">
            <a:avLst/>
          </a:prstGeom>
          <a:ln>
            <a:noFill/>
          </a:ln>
          <a:effectLst>
            <a:outerShdw blurRad="50800" dist="50800" dir="5400000" algn="ctr" rotWithShape="0">
              <a:srgbClr val="000000">
                <a:alpha val="0"/>
              </a:srgbClr>
            </a:outerShdw>
            <a:softEdge rad="112500"/>
          </a:effectLst>
        </p:spPr>
      </p:pic>
      <p:sp>
        <p:nvSpPr>
          <p:cNvPr id="32" name="Titel 1"/>
          <p:cNvSpPr txBox="1">
            <a:spLocks noChangeArrowheads="1"/>
          </p:cNvSpPr>
          <p:nvPr/>
        </p:nvSpPr>
        <p:spPr bwMode="auto">
          <a:xfrm>
            <a:off x="121227" y="1726438"/>
            <a:ext cx="9428162" cy="1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2pPr>
            <a:lvl3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3pPr>
            <a:lvl4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4pPr>
            <a:lvl5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5pPr>
            <a:lvl6pPr marL="4572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6pPr>
            <a:lvl7pPr marL="9144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7pPr>
            <a:lvl8pPr marL="13716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8pPr>
            <a:lvl9pPr marL="18288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t>„International“ is complex: Troubled Waters</a:t>
            </a:r>
            <a:b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br>
            <a: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t>      </a:t>
            </a:r>
            <a:endParaRPr kumimoji="0" lang="en-US" altLang="de-DE" sz="3800" b="1" i="0" u="none" strike="noStrike" kern="0" cap="none" spc="0" normalizeH="0" baseline="0" dirty="0">
              <a:ln>
                <a:noFill/>
              </a:ln>
              <a:solidFill>
                <a:srgbClr val="FFC000"/>
              </a:solidFill>
              <a:effectLst/>
              <a:uLnTx/>
              <a:uFillTx/>
              <a:ea typeface="MS PGothic" panose="020B0600070205080204" pitchFamily="34" charset="-128"/>
            </a:endParaRPr>
          </a:p>
        </p:txBody>
      </p:sp>
      <p:pic>
        <p:nvPicPr>
          <p:cNvPr id="33" name="Grafik 32"/>
          <p:cNvPicPr>
            <a:picLocks noChangeAspect="1"/>
          </p:cNvPicPr>
          <p:nvPr/>
        </p:nvPicPr>
        <p:blipFill>
          <a:blip r:embed="rId8"/>
          <a:stretch>
            <a:fillRect/>
          </a:stretch>
        </p:blipFill>
        <p:spPr>
          <a:xfrm>
            <a:off x="243960" y="3448327"/>
            <a:ext cx="1401506" cy="1273191"/>
          </a:xfrm>
          <a:prstGeom prst="rect">
            <a:avLst/>
          </a:prstGeom>
          <a:ln>
            <a:noFill/>
          </a:ln>
          <a:effectLst>
            <a:outerShdw blurRad="50800" dist="50800" dir="5400000" algn="ctr" rotWithShape="0">
              <a:srgbClr val="000000">
                <a:alpha val="0"/>
              </a:srgbClr>
            </a:outerShdw>
            <a:softEdge rad="112500"/>
          </a:effectLst>
        </p:spPr>
      </p:pic>
      <p:pic>
        <p:nvPicPr>
          <p:cNvPr id="34" name="Grafik 33"/>
          <p:cNvPicPr>
            <a:picLocks noChangeAspect="1"/>
          </p:cNvPicPr>
          <p:nvPr/>
        </p:nvPicPr>
        <p:blipFill rotWithShape="1">
          <a:blip r:embed="rId9"/>
          <a:srcRect l="-517" t="14435" r="1045" b="12668"/>
          <a:stretch/>
        </p:blipFill>
        <p:spPr>
          <a:xfrm>
            <a:off x="5503928" y="4966754"/>
            <a:ext cx="1811045" cy="1205699"/>
          </a:xfrm>
          <a:prstGeom prst="rect">
            <a:avLst/>
          </a:prstGeom>
          <a:ln>
            <a:noFill/>
          </a:ln>
          <a:effectLst>
            <a:outerShdw blurRad="50800" dist="50800" dir="5400000" algn="ctr" rotWithShape="0">
              <a:srgbClr val="000000">
                <a:alpha val="0"/>
              </a:srgbClr>
            </a:outerShdw>
            <a:softEdge rad="112500"/>
          </a:effectLst>
        </p:spPr>
      </p:pic>
      <p:pic>
        <p:nvPicPr>
          <p:cNvPr id="35" name="Grafik 34"/>
          <p:cNvPicPr>
            <a:picLocks noChangeAspect="1"/>
          </p:cNvPicPr>
          <p:nvPr/>
        </p:nvPicPr>
        <p:blipFill>
          <a:blip r:embed="rId10"/>
          <a:stretch>
            <a:fillRect/>
          </a:stretch>
        </p:blipFill>
        <p:spPr>
          <a:xfrm>
            <a:off x="3731050" y="1825736"/>
            <a:ext cx="1432471" cy="865970"/>
          </a:xfrm>
          <a:prstGeom prst="rect">
            <a:avLst/>
          </a:prstGeom>
          <a:ln>
            <a:noFill/>
          </a:ln>
          <a:effectLst>
            <a:outerShdw blurRad="50800" dist="50800" dir="5400000" algn="ctr" rotWithShape="0">
              <a:srgbClr val="000000">
                <a:alpha val="0"/>
              </a:srgbClr>
            </a:outerShdw>
            <a:softEdge rad="112500"/>
          </a:effectLst>
        </p:spPr>
      </p:pic>
      <p:pic>
        <p:nvPicPr>
          <p:cNvPr id="36" name="Grafik 35"/>
          <p:cNvPicPr>
            <a:picLocks noChangeAspect="1"/>
          </p:cNvPicPr>
          <p:nvPr/>
        </p:nvPicPr>
        <p:blipFill>
          <a:blip r:embed="rId11"/>
          <a:stretch>
            <a:fillRect/>
          </a:stretch>
        </p:blipFill>
        <p:spPr>
          <a:xfrm>
            <a:off x="7259812" y="2940543"/>
            <a:ext cx="1526126" cy="922587"/>
          </a:xfrm>
          <a:prstGeom prst="rect">
            <a:avLst/>
          </a:prstGeom>
          <a:ln>
            <a:noFill/>
          </a:ln>
          <a:effectLst>
            <a:outerShdw blurRad="50800" dist="50800" dir="5400000" algn="ctr" rotWithShape="0">
              <a:srgbClr val="000000">
                <a:alpha val="0"/>
              </a:srgbClr>
            </a:outerShdw>
            <a:softEdge rad="112500"/>
          </a:effectLst>
        </p:spPr>
      </p:pic>
      <p:pic>
        <p:nvPicPr>
          <p:cNvPr id="37" name="Grafik 36"/>
          <p:cNvPicPr>
            <a:picLocks noChangeAspect="1"/>
          </p:cNvPicPr>
          <p:nvPr/>
        </p:nvPicPr>
        <p:blipFill>
          <a:blip r:embed="rId12"/>
          <a:stretch>
            <a:fillRect/>
          </a:stretch>
        </p:blipFill>
        <p:spPr>
          <a:xfrm>
            <a:off x="7573641" y="1622290"/>
            <a:ext cx="1226396" cy="741392"/>
          </a:xfrm>
          <a:prstGeom prst="rect">
            <a:avLst/>
          </a:prstGeom>
          <a:ln>
            <a:noFill/>
          </a:ln>
          <a:effectLst>
            <a:outerShdw blurRad="50800" dist="50800" dir="5400000" algn="ctr" rotWithShape="0">
              <a:srgbClr val="000000">
                <a:alpha val="0"/>
              </a:srgbClr>
            </a:outerShdw>
            <a:softEdge rad="112500"/>
          </a:effectLst>
        </p:spPr>
      </p:pic>
      <p:cxnSp>
        <p:nvCxnSpPr>
          <p:cNvPr id="38" name="Gerade Verbindung 10"/>
          <p:cNvCxnSpPr/>
          <p:nvPr/>
        </p:nvCxnSpPr>
        <p:spPr>
          <a:xfrm>
            <a:off x="3708400" y="1701800"/>
            <a:ext cx="0" cy="4643743"/>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pic>
        <p:nvPicPr>
          <p:cNvPr id="39" name="Picture 6"/>
          <p:cNvPicPr>
            <a:picLocks noChangeAspect="1" noChangeArrowheads="1"/>
          </p:cNvPicPr>
          <p:nvPr/>
        </p:nvPicPr>
        <p:blipFill>
          <a:blip r:embed="rId13" cstate="print"/>
          <a:srcRect/>
          <a:stretch>
            <a:fillRect/>
          </a:stretch>
        </p:blipFill>
        <p:spPr bwMode="auto">
          <a:xfrm>
            <a:off x="1720633" y="2983840"/>
            <a:ext cx="1601636" cy="969392"/>
          </a:xfrm>
          <a:prstGeom prst="rect">
            <a:avLst/>
          </a:prstGeom>
          <a:ln>
            <a:noFill/>
          </a:ln>
          <a:effectLst>
            <a:outerShdw blurRad="50800" dist="50800" dir="5400000" algn="ctr" rotWithShape="0">
              <a:srgbClr val="000000">
                <a:alpha val="0"/>
              </a:srgbClr>
            </a:outerShdw>
            <a:softEdge rad="112500"/>
          </a:effectLst>
        </p:spPr>
      </p:pic>
      <p:pic>
        <p:nvPicPr>
          <p:cNvPr id="40" name="Picture 2"/>
          <p:cNvPicPr>
            <a:picLocks noChangeAspect="1" noChangeArrowheads="1"/>
          </p:cNvPicPr>
          <p:nvPr/>
        </p:nvPicPr>
        <p:blipFill>
          <a:blip r:embed="rId14" cstate="print"/>
          <a:srcRect/>
          <a:stretch>
            <a:fillRect/>
          </a:stretch>
        </p:blipFill>
        <p:spPr bwMode="auto">
          <a:xfrm>
            <a:off x="1949016" y="1702283"/>
            <a:ext cx="1542864" cy="1112876"/>
          </a:xfrm>
          <a:prstGeom prst="rect">
            <a:avLst/>
          </a:prstGeom>
          <a:ln>
            <a:noFill/>
          </a:ln>
          <a:effectLst>
            <a:outerShdw blurRad="50800" dist="50800" dir="5400000" algn="ctr" rotWithShape="0">
              <a:srgbClr val="000000">
                <a:alpha val="0"/>
              </a:srgbClr>
            </a:outerShdw>
            <a:softEdge rad="112500"/>
          </a:effectLst>
        </p:spPr>
      </p:pic>
      <p:pic>
        <p:nvPicPr>
          <p:cNvPr id="41" name="Picture 3"/>
          <p:cNvPicPr>
            <a:picLocks noChangeAspect="1" noChangeArrowheads="1"/>
          </p:cNvPicPr>
          <p:nvPr/>
        </p:nvPicPr>
        <p:blipFill rotWithShape="1">
          <a:blip r:embed="rId15"/>
          <a:srcRect l="27116" t="25425" r="29331" b="17717"/>
          <a:stretch/>
        </p:blipFill>
        <p:spPr bwMode="auto">
          <a:xfrm>
            <a:off x="433990" y="4835156"/>
            <a:ext cx="1727074" cy="1364118"/>
          </a:xfrm>
          <a:prstGeom prst="rect">
            <a:avLst/>
          </a:prstGeom>
          <a:ln>
            <a:noFill/>
          </a:ln>
          <a:effectLst>
            <a:outerShdw blurRad="50800" dist="50800" dir="5400000" algn="ctr" rotWithShape="0">
              <a:srgbClr val="000000">
                <a:alpha val="10000"/>
              </a:srgbClr>
            </a:outerShdw>
            <a:softEdge rad="112500"/>
          </a:effectLst>
        </p:spPr>
      </p:pic>
      <p:pic>
        <p:nvPicPr>
          <p:cNvPr id="42" name="Picture 2"/>
          <p:cNvPicPr>
            <a:picLocks noChangeAspect="1" noChangeArrowheads="1"/>
          </p:cNvPicPr>
          <p:nvPr/>
        </p:nvPicPr>
        <p:blipFill>
          <a:blip r:embed="rId16"/>
          <a:srcRect/>
          <a:stretch>
            <a:fillRect/>
          </a:stretch>
        </p:blipFill>
        <p:spPr bwMode="auto">
          <a:xfrm>
            <a:off x="2541" y="2199615"/>
            <a:ext cx="2038350" cy="899905"/>
          </a:xfrm>
          <a:prstGeom prst="rect">
            <a:avLst/>
          </a:prstGeom>
          <a:ln>
            <a:noFill/>
          </a:ln>
          <a:effectLst>
            <a:outerShdw blurRad="50800" dist="50800" dir="5400000" algn="ctr" rotWithShape="0">
              <a:srgbClr val="000000">
                <a:alpha val="0"/>
              </a:srgbClr>
            </a:outerShdw>
            <a:softEdge rad="112500"/>
          </a:effectLst>
        </p:spPr>
      </p:pic>
      <p:sp>
        <p:nvSpPr>
          <p:cNvPr id="43" name="Textfeld 42"/>
          <p:cNvSpPr txBox="1"/>
          <p:nvPr/>
        </p:nvSpPr>
        <p:spPr>
          <a:xfrm>
            <a:off x="2614251" y="5521235"/>
            <a:ext cx="2571920" cy="400110"/>
          </a:xfrm>
          <a:prstGeom prst="rect">
            <a:avLst/>
          </a:prstGeom>
          <a:gradFill rotWithShape="1">
            <a:gsLst>
              <a:gs pos="0">
                <a:srgbClr val="BBE0E3">
                  <a:tint val="50000"/>
                  <a:satMod val="300000"/>
                  <a:alpha val="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Comparison</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a:t>
            </a: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of</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Law</a:t>
            </a:r>
          </a:p>
        </p:txBody>
      </p:sp>
      <p:sp>
        <p:nvSpPr>
          <p:cNvPr id="44" name="Textfeld 43"/>
          <p:cNvSpPr txBox="1"/>
          <p:nvPr/>
        </p:nvSpPr>
        <p:spPr>
          <a:xfrm>
            <a:off x="4110630" y="4078985"/>
            <a:ext cx="1407800" cy="707886"/>
          </a:xfrm>
          <a:prstGeom prst="rect">
            <a:avLst/>
          </a:prstGeom>
          <a:gradFill rotWithShape="1">
            <a:gsLst>
              <a:gs pos="0">
                <a:srgbClr val="BBE0E3">
                  <a:tint val="50000"/>
                  <a:satMod val="300000"/>
                  <a:alpha val="0"/>
                </a:srgbClr>
              </a:gs>
              <a:gs pos="35000">
                <a:srgbClr val="BBE0E3">
                  <a:tint val="37000"/>
                  <a:satMod val="300000"/>
                </a:srgbClr>
              </a:gs>
              <a:gs pos="100000">
                <a:srgbClr val="BBE0E3">
                  <a:tint val="15000"/>
                  <a:satMod val="350000"/>
                </a:srgbClr>
              </a:gs>
            </a:gsLst>
            <a:lin ang="16200000" scaled="1"/>
          </a:gradFill>
          <a:ln w="9525" cap="flat" cmpd="sng" algn="ctr">
            <a:solidFill>
              <a:srgbClr val="DAEDEF"/>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Priv. </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Int‘I</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Law</a:t>
            </a:r>
          </a:p>
        </p:txBody>
      </p:sp>
      <p:sp>
        <p:nvSpPr>
          <p:cNvPr id="45" name="Textfeld 44"/>
          <p:cNvSpPr txBox="1"/>
          <p:nvPr/>
        </p:nvSpPr>
        <p:spPr>
          <a:xfrm>
            <a:off x="2046303" y="4146363"/>
            <a:ext cx="1330816" cy="707886"/>
          </a:xfrm>
          <a:prstGeom prst="rect">
            <a:avLst/>
          </a:prstGeom>
          <a:gradFill rotWithShape="1">
            <a:gsLst>
              <a:gs pos="0">
                <a:srgbClr val="BBE0E3">
                  <a:tint val="50000"/>
                  <a:satMod val="300000"/>
                  <a:alpha val="4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Int‘l</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a:t>
            </a: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Proc.Law</a:t>
            </a:r>
            <a:endPar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endParaRP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20</a:t>
            </a:fld>
            <a:endParaRPr lang="en-US" sz="1000" dirty="0">
              <a:solidFill>
                <a:schemeClr val="bg1"/>
              </a:solidFill>
            </a:endParaRPr>
          </a:p>
        </p:txBody>
      </p:sp>
      <p:pic>
        <p:nvPicPr>
          <p:cNvPr id="25" name="Picture 4" descr="Quijano &amp;amp; Associates">
            <a:extLst>
              <a:ext uri="{FF2B5EF4-FFF2-40B4-BE49-F238E27FC236}">
                <a16:creationId xmlns:a16="http://schemas.microsoft.com/office/drawing/2014/main" id="{53EC0275-725D-4B79-B67A-92DB18510F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lag of Panama - Wikipedia">
            <a:extLst>
              <a:ext uri="{FF2B5EF4-FFF2-40B4-BE49-F238E27FC236}">
                <a16:creationId xmlns:a16="http://schemas.microsoft.com/office/drawing/2014/main" id="{A598C1D3-04CD-464B-96E1-62F305286B8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30457" y="2851022"/>
            <a:ext cx="1746941" cy="1164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6" name="Picture 45" descr="A picture containing wall, monitor&#10;&#10;Description automatically generated">
            <a:extLst>
              <a:ext uri="{FF2B5EF4-FFF2-40B4-BE49-F238E27FC236}">
                <a16:creationId xmlns:a16="http://schemas.microsoft.com/office/drawing/2014/main" id="{3863E5E7-DF87-483F-94DB-6C56B5B27B0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47" name="Rectangle 46">
            <a:extLst>
              <a:ext uri="{FF2B5EF4-FFF2-40B4-BE49-F238E27FC236}">
                <a16:creationId xmlns:a16="http://schemas.microsoft.com/office/drawing/2014/main" id="{6B65851A-EBEF-4ABA-ABF6-6958FB09DD85}"/>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28" name="Picture 27" descr="A picture containing sitting, red, white&#10;&#10;Description automatically generated">
            <a:hlinkClick r:id="rId20"/>
            <a:extLst>
              <a:ext uri="{FF2B5EF4-FFF2-40B4-BE49-F238E27FC236}">
                <a16:creationId xmlns:a16="http://schemas.microsoft.com/office/drawing/2014/main" id="{0BDCD353-0DDF-467D-99F5-757ED7B7B9B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
        <p:nvSpPr>
          <p:cNvPr id="48" name="Ellipse 3">
            <a:extLst>
              <a:ext uri="{FF2B5EF4-FFF2-40B4-BE49-F238E27FC236}">
                <a16:creationId xmlns:a16="http://schemas.microsoft.com/office/drawing/2014/main" id="{DB3C5EAE-90AA-403F-9336-1E479F33B69B}"/>
              </a:ext>
            </a:extLst>
          </p:cNvPr>
          <p:cNvSpPr>
            <a:spLocks noChangeArrowheads="1"/>
          </p:cNvSpPr>
          <p:nvPr/>
        </p:nvSpPr>
        <p:spPr bwMode="auto">
          <a:xfrm>
            <a:off x="4891279" y="2576701"/>
            <a:ext cx="3947921" cy="2223899"/>
          </a:xfrm>
          <a:prstGeom prst="ellipse">
            <a:avLst/>
          </a:prstGeom>
          <a:solidFill>
            <a:schemeClr val="accent1"/>
          </a:solidFill>
          <a:ln w="9525" algn="ctr">
            <a:solidFill>
              <a:schemeClr val="tx1"/>
            </a:solidFill>
            <a:round/>
            <a:headEnd/>
            <a:tailEnd/>
          </a:ln>
        </p:spPr>
        <p:txBody>
          <a:bodyPr anchor="ctr" anchorCtr="1"/>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de-DE" altLang="de-DE" b="1" dirty="0" err="1">
                <a:solidFill>
                  <a:schemeClr val="bg1"/>
                </a:solidFill>
              </a:rPr>
              <a:t>Example</a:t>
            </a:r>
            <a:r>
              <a:rPr lang="de-DE" altLang="de-DE" b="1" dirty="0">
                <a:solidFill>
                  <a:schemeClr val="bg1"/>
                </a:solidFill>
              </a:rPr>
              <a:t> Vietnam – Hong Kong – Germany: mix </a:t>
            </a:r>
            <a:r>
              <a:rPr lang="de-DE" altLang="de-DE" b="1" dirty="0" err="1">
                <a:solidFill>
                  <a:schemeClr val="bg1"/>
                </a:solidFill>
              </a:rPr>
              <a:t>of</a:t>
            </a:r>
            <a:r>
              <a:rPr lang="de-DE" altLang="de-DE" b="1" dirty="0">
                <a:solidFill>
                  <a:schemeClr val="bg1"/>
                </a:solidFill>
              </a:rPr>
              <a:t> </a:t>
            </a:r>
            <a:r>
              <a:rPr lang="de-DE" altLang="de-DE" b="1" dirty="0" err="1">
                <a:solidFill>
                  <a:schemeClr val="bg1"/>
                </a:solidFill>
              </a:rPr>
              <a:t>common</a:t>
            </a:r>
            <a:r>
              <a:rPr lang="de-DE" altLang="de-DE" b="1" dirty="0">
                <a:solidFill>
                  <a:schemeClr val="bg1"/>
                </a:solidFill>
              </a:rPr>
              <a:t> and </a:t>
            </a:r>
            <a:r>
              <a:rPr lang="de-DE" altLang="de-DE" b="1" dirty="0" err="1">
                <a:solidFill>
                  <a:schemeClr val="bg1"/>
                </a:solidFill>
              </a:rPr>
              <a:t>civil</a:t>
            </a:r>
            <a:r>
              <a:rPr lang="de-DE" altLang="de-DE" b="1" dirty="0">
                <a:solidFill>
                  <a:schemeClr val="bg1"/>
                </a:solidFill>
              </a:rPr>
              <a:t> law</a:t>
            </a:r>
            <a:endParaRPr lang="de-DE" altLang="de-DE" sz="200" i="0" dirty="0"/>
          </a:p>
        </p:txBody>
      </p:sp>
    </p:spTree>
    <p:extLst>
      <p:ext uri="{BB962C8B-B14F-4D97-AF65-F5344CB8AC3E}">
        <p14:creationId xmlns:p14="http://schemas.microsoft.com/office/powerpoint/2010/main" val="214094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d fire extinguisher on green wall">
            <a:extLst>
              <a:ext uri="{FF2B5EF4-FFF2-40B4-BE49-F238E27FC236}">
                <a16:creationId xmlns:a16="http://schemas.microsoft.com/office/drawing/2014/main" id="{2E501BB3-B1F8-4880-ADAD-E8F5BACE2E80}"/>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7196"/>
          <a:stretch/>
        </p:blipFill>
        <p:spPr bwMode="auto">
          <a:xfrm>
            <a:off x="0" y="1407346"/>
            <a:ext cx="9144000" cy="5669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4"/>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7" name="Titel 2"/>
          <p:cNvSpPr txBox="1">
            <a:spLocks noChangeArrowheads="1"/>
          </p:cNvSpPr>
          <p:nvPr/>
        </p:nvSpPr>
        <p:spPr>
          <a:xfrm>
            <a:off x="723900" y="1231351"/>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Insurance</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21</a:t>
            </a:fld>
            <a:endParaRPr lang="en-US" sz="1000" dirty="0">
              <a:solidFill>
                <a:schemeClr val="bg1"/>
              </a:solidFill>
            </a:endParaRPr>
          </a:p>
        </p:txBody>
      </p:sp>
      <p:pic>
        <p:nvPicPr>
          <p:cNvPr id="11" name="Picture 4" descr="Quijano &amp;amp; Associates">
            <a:extLst>
              <a:ext uri="{FF2B5EF4-FFF2-40B4-BE49-F238E27FC236}">
                <a16:creationId xmlns:a16="http://schemas.microsoft.com/office/drawing/2014/main" id="{94695512-8313-4168-B690-2E4FBDC3C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wall, monitor&#10;&#10;Description automatically generated">
            <a:extLst>
              <a:ext uri="{FF2B5EF4-FFF2-40B4-BE49-F238E27FC236}">
                <a16:creationId xmlns:a16="http://schemas.microsoft.com/office/drawing/2014/main" id="{FD009427-375C-46AF-89E6-2D85DE2220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6" name="Rectangle 15">
            <a:extLst>
              <a:ext uri="{FF2B5EF4-FFF2-40B4-BE49-F238E27FC236}">
                <a16:creationId xmlns:a16="http://schemas.microsoft.com/office/drawing/2014/main" id="{B0520BAE-81A9-423B-941A-1453130DDACC}"/>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sp>
        <p:nvSpPr>
          <p:cNvPr id="3" name="TextBox 2">
            <a:extLst>
              <a:ext uri="{FF2B5EF4-FFF2-40B4-BE49-F238E27FC236}">
                <a16:creationId xmlns:a16="http://schemas.microsoft.com/office/drawing/2014/main" id="{1E9F675E-52E6-406A-BF3F-C47A63FB12E7}"/>
              </a:ext>
            </a:extLst>
          </p:cNvPr>
          <p:cNvSpPr txBox="1"/>
          <p:nvPr/>
        </p:nvSpPr>
        <p:spPr>
          <a:xfrm>
            <a:off x="518160" y="2656344"/>
            <a:ext cx="8321040" cy="3693319"/>
          </a:xfrm>
          <a:prstGeom prst="rect">
            <a:avLst/>
          </a:prstGeom>
          <a:noFill/>
        </p:spPr>
        <p:txBody>
          <a:bodyPr wrap="square" rtlCol="0">
            <a:spAutoFit/>
          </a:bodyPr>
          <a:lstStyle/>
          <a:p>
            <a:r>
              <a:rPr lang="en-US" b="1" dirty="0"/>
              <a:t>Lessons learned and considerations going forward: </a:t>
            </a:r>
          </a:p>
          <a:p>
            <a:endParaRPr lang="en-US" sz="1200" dirty="0"/>
          </a:p>
          <a:p>
            <a:pPr marL="342900" indent="-342900">
              <a:spcAft>
                <a:spcPts val="600"/>
              </a:spcAft>
              <a:buClr>
                <a:srgbClr val="48869A"/>
              </a:buClr>
              <a:buFont typeface="+mj-lt"/>
              <a:buAutoNum type="arabicPeriod"/>
            </a:pPr>
            <a:r>
              <a:rPr lang="en-US" sz="1700" dirty="0"/>
              <a:t>Can losses be covered now and, hopefully, risks mitigated in the future?</a:t>
            </a:r>
          </a:p>
          <a:p>
            <a:pPr marL="800100" lvl="1" indent="-342900">
              <a:spcAft>
                <a:spcPts val="600"/>
              </a:spcAft>
              <a:buClr>
                <a:srgbClr val="48869A"/>
              </a:buClr>
              <a:buFont typeface="+mj-lt"/>
              <a:buAutoNum type="alphaLcPeriod"/>
            </a:pPr>
            <a:r>
              <a:rPr lang="en-US" sz="1700" dirty="0"/>
              <a:t>Multiple policies may be entailed including commercial property, business-owners’ coverage, ingress/egress, event cancellation, builders’ risk, sue &amp; labor coverage pursuant to ocean or inland marine policies, cyber</a:t>
            </a:r>
          </a:p>
          <a:p>
            <a:pPr marL="800100" lvl="1" indent="-342900">
              <a:spcAft>
                <a:spcPts val="600"/>
              </a:spcAft>
              <a:buClr>
                <a:srgbClr val="48869A"/>
              </a:buClr>
              <a:buFont typeface="+mj-lt"/>
              <a:buAutoNum type="alphaLcPeriod"/>
            </a:pPr>
            <a:r>
              <a:rPr lang="en-US" sz="1700" dirty="0"/>
              <a:t>Employment practices liability, workers’ compensation</a:t>
            </a:r>
          </a:p>
          <a:p>
            <a:pPr marL="800100" lvl="1" indent="-342900">
              <a:spcAft>
                <a:spcPts val="600"/>
              </a:spcAft>
              <a:buClr>
                <a:srgbClr val="48869A"/>
              </a:buClr>
              <a:buFont typeface="+mj-lt"/>
              <a:buAutoNum type="alphaLcPeriod"/>
            </a:pPr>
            <a:r>
              <a:rPr lang="en-US" sz="1700" dirty="0"/>
              <a:t>Commercial general liability, directors and officers, errors and omissions</a:t>
            </a:r>
          </a:p>
          <a:p>
            <a:pPr marL="342900" indent="-342900">
              <a:spcAft>
                <a:spcPts val="600"/>
              </a:spcAft>
              <a:buClr>
                <a:srgbClr val="48869A"/>
              </a:buClr>
              <a:buFont typeface="+mj-lt"/>
              <a:buAutoNum type="arabicPeriod"/>
            </a:pPr>
            <a:r>
              <a:rPr lang="en-US" sz="1700" dirty="0"/>
              <a:t>Give notice of loss</a:t>
            </a:r>
          </a:p>
          <a:p>
            <a:pPr marL="342900" indent="-342900">
              <a:spcAft>
                <a:spcPts val="600"/>
              </a:spcAft>
              <a:buClr>
                <a:srgbClr val="48869A"/>
              </a:buClr>
              <a:buFont typeface="+mj-lt"/>
              <a:buAutoNum type="arabicPeriod"/>
            </a:pPr>
            <a:r>
              <a:rPr lang="en-US" sz="1700" dirty="0"/>
              <a:t>Was COVID-19 present?</a:t>
            </a:r>
          </a:p>
          <a:p>
            <a:pPr marL="342900" indent="-342900">
              <a:spcAft>
                <a:spcPts val="600"/>
              </a:spcAft>
              <a:buClr>
                <a:srgbClr val="48869A"/>
              </a:buClr>
              <a:buFont typeface="+mj-lt"/>
              <a:buAutoNum type="arabicPeriod"/>
            </a:pPr>
            <a:r>
              <a:rPr lang="en-US" sz="1700" dirty="0"/>
              <a:t>Speak with broker/agent and attorney</a:t>
            </a:r>
          </a:p>
          <a:p>
            <a:endParaRPr lang="en-US" sz="1600" dirty="0"/>
          </a:p>
        </p:txBody>
      </p:sp>
      <p:sp>
        <p:nvSpPr>
          <p:cNvPr id="4" name="TextBox 3">
            <a:extLst>
              <a:ext uri="{FF2B5EF4-FFF2-40B4-BE49-F238E27FC236}">
                <a16:creationId xmlns:a16="http://schemas.microsoft.com/office/drawing/2014/main" id="{D8828FBC-E86D-4326-808F-4FC4639F6AA0}"/>
              </a:ext>
            </a:extLst>
          </p:cNvPr>
          <p:cNvSpPr txBox="1"/>
          <p:nvPr/>
        </p:nvSpPr>
        <p:spPr>
          <a:xfrm>
            <a:off x="125432" y="1944469"/>
            <a:ext cx="8893135" cy="677108"/>
          </a:xfrm>
          <a:prstGeom prst="rect">
            <a:avLst/>
          </a:prstGeom>
          <a:noFill/>
        </p:spPr>
        <p:txBody>
          <a:bodyPr wrap="square" rtlCol="0">
            <a:spAutoFit/>
          </a:bodyPr>
          <a:lstStyle/>
          <a:p>
            <a:r>
              <a:rPr lang="en-US" sz="1900" dirty="0">
                <a:cs typeface="Arial" panose="020B0604020202020204" pitchFamily="34" charset="0"/>
              </a:rPr>
              <a:t>Insurance is a contract to mitigate risk in which an insurer provides coverage in return for policyholders’ payment of premiums and compliance with conditions of the policy.</a:t>
            </a:r>
          </a:p>
        </p:txBody>
      </p:sp>
      <p:pic>
        <p:nvPicPr>
          <p:cNvPr id="6" name="Picture 5" descr="A picture containing sitting, red, white&#10;&#10;Description automatically generated">
            <a:hlinkClick r:id="rId8"/>
            <a:extLst>
              <a:ext uri="{FF2B5EF4-FFF2-40B4-BE49-F238E27FC236}">
                <a16:creationId xmlns:a16="http://schemas.microsoft.com/office/drawing/2014/main" id="{926969B5-FE80-4FEF-976B-33B1204C3E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3928862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289560" y="1870805"/>
            <a:ext cx="8613814" cy="2585323"/>
          </a:xfrm>
          <a:prstGeom prst="rect">
            <a:avLst/>
          </a:prstGeom>
          <a:solidFill>
            <a:schemeClr val="bg1">
              <a:lumMod val="95000"/>
            </a:schemeClr>
          </a:solidFill>
        </p:spPr>
        <p:txBody>
          <a:bodyPr wrap="square">
            <a:spAutoFit/>
          </a:bodyPr>
          <a:lstStyle/>
          <a:p>
            <a:pPr>
              <a:defRPr/>
            </a:pPr>
            <a:r>
              <a:rPr lang="de-DE" dirty="0"/>
              <a:t>Work from Home &amp; Change of Environment</a:t>
            </a:r>
          </a:p>
          <a:p>
            <a:pPr>
              <a:defRPr/>
            </a:pPr>
            <a:endParaRPr lang="de-DE" dirty="0"/>
          </a:p>
          <a:p>
            <a:pPr>
              <a:defRPr/>
            </a:pPr>
            <a:r>
              <a:rPr lang="de-DE" dirty="0"/>
              <a:t>Childcare</a:t>
            </a:r>
          </a:p>
          <a:p>
            <a:pPr>
              <a:defRPr/>
            </a:pPr>
            <a:endParaRPr lang="de-DE" dirty="0"/>
          </a:p>
          <a:p>
            <a:pPr>
              <a:defRPr/>
            </a:pPr>
            <a:r>
              <a:rPr lang="de-DE" dirty="0"/>
              <a:t>Data Protection</a:t>
            </a:r>
          </a:p>
          <a:p>
            <a:pPr>
              <a:defRPr/>
            </a:pPr>
            <a:endParaRPr lang="de-DE" dirty="0"/>
          </a:p>
          <a:p>
            <a:pPr>
              <a:defRPr/>
            </a:pPr>
            <a:r>
              <a:rPr lang="de-DE" dirty="0"/>
              <a:t>Social Distrancing</a:t>
            </a:r>
          </a:p>
          <a:p>
            <a:pPr>
              <a:defRPr/>
            </a:pPr>
            <a:endParaRPr lang="de-DE" dirty="0"/>
          </a:p>
          <a:p>
            <a:pPr>
              <a:defRPr/>
            </a:pPr>
            <a:r>
              <a:rPr lang="de-DE" dirty="0"/>
              <a:t>Different employees reactions to workplace</a:t>
            </a:r>
          </a:p>
        </p:txBody>
      </p:sp>
      <p:sp>
        <p:nvSpPr>
          <p:cNvPr id="17" name="Titel 2"/>
          <p:cNvSpPr txBox="1">
            <a:spLocks noChangeArrowheads="1"/>
          </p:cNvSpPr>
          <p:nvPr/>
        </p:nvSpPr>
        <p:spPr>
          <a:xfrm>
            <a:off x="470262" y="1200253"/>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Employment</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22</a:t>
            </a:fld>
            <a:endParaRPr lang="en-US" sz="1000" dirty="0">
              <a:solidFill>
                <a:schemeClr val="bg1"/>
              </a:solidFill>
            </a:endParaRPr>
          </a:p>
        </p:txBody>
      </p:sp>
      <p:sp>
        <p:nvSpPr>
          <p:cNvPr id="13" name="矩形 8">
            <a:extLst>
              <a:ext uri="{FF2B5EF4-FFF2-40B4-BE49-F238E27FC236}">
                <a16:creationId xmlns:a16="http://schemas.microsoft.com/office/drawing/2014/main" id="{72461B7E-3CB7-412C-A333-5960705718F0}"/>
              </a:ext>
            </a:extLst>
          </p:cNvPr>
          <p:cNvSpPr>
            <a:spLocks noChangeAspect="1"/>
          </p:cNvSpPr>
          <p:nvPr/>
        </p:nvSpPr>
        <p:spPr>
          <a:xfrm>
            <a:off x="4356462" y="4448536"/>
            <a:ext cx="4420668" cy="1574948"/>
          </a:xfrm>
          <a:prstGeom prst="rect">
            <a:avLst/>
          </a:prstGeom>
          <a:blipFill dpi="0" rotWithShape="1">
            <a:blip r:embed="rId5">
              <a:extLst>
                <a:ext uri="{BEBA8EAE-BF5A-486C-A8C5-ECC9F3942E4B}">
                  <a14:imgProps xmlns:a14="http://schemas.microsoft.com/office/drawing/2010/main">
                    <a14:imgLayer r:embed="rId6">
                      <a14:imgEffect>
                        <a14:saturation sat="33000"/>
                      </a14:imgEffect>
                    </a14:imgLayer>
                  </a14:imgProps>
                </a:ext>
              </a:extLst>
            </a:blip>
            <a:srcRect/>
            <a:stretch>
              <a:fillRect t="-28728" b="-29158"/>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dirty="0">
              <a:cs typeface="+mn-ea"/>
              <a:sym typeface="+mn-lt"/>
            </a:endParaRPr>
          </a:p>
        </p:txBody>
      </p:sp>
      <p:pic>
        <p:nvPicPr>
          <p:cNvPr id="11" name="Picture 4" descr="Quijano &amp;amp; Associates">
            <a:extLst>
              <a:ext uri="{FF2B5EF4-FFF2-40B4-BE49-F238E27FC236}">
                <a16:creationId xmlns:a16="http://schemas.microsoft.com/office/drawing/2014/main" id="{70BA891A-88BA-464F-9FAC-BA37537BC1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wall, monitor&#10;&#10;Description automatically generated">
            <a:extLst>
              <a:ext uri="{FF2B5EF4-FFF2-40B4-BE49-F238E27FC236}">
                <a16:creationId xmlns:a16="http://schemas.microsoft.com/office/drawing/2014/main" id="{D20DE0B7-D1C7-4D23-A801-116A25550F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71A2E8A3-0236-4114-89E4-A1024AF71CEC}"/>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9"/>
            <a:extLst>
              <a:ext uri="{FF2B5EF4-FFF2-40B4-BE49-F238E27FC236}">
                <a16:creationId xmlns:a16="http://schemas.microsoft.com/office/drawing/2014/main" id="{1FC7EAF6-116B-4C1C-B57F-934D87BA87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837016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7" name="Titel 2"/>
          <p:cNvSpPr txBox="1">
            <a:spLocks noChangeArrowheads="1"/>
          </p:cNvSpPr>
          <p:nvPr/>
        </p:nvSpPr>
        <p:spPr>
          <a:xfrm>
            <a:off x="470262" y="1828800"/>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IT Contracts</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23</a:t>
            </a:fld>
            <a:endParaRPr lang="en-US" sz="1000" dirty="0">
              <a:solidFill>
                <a:schemeClr val="bg1"/>
              </a:solidFill>
            </a:endParaRPr>
          </a:p>
        </p:txBody>
      </p:sp>
      <p:pic>
        <p:nvPicPr>
          <p:cNvPr id="11" name="Picture 4" descr="Quijano &amp;amp; Associates">
            <a:extLst>
              <a:ext uri="{FF2B5EF4-FFF2-40B4-BE49-F238E27FC236}">
                <a16:creationId xmlns:a16="http://schemas.microsoft.com/office/drawing/2014/main" id="{60F7544C-1DB2-4D0E-8B2E-0CE83644A3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wall, monitor&#10;&#10;Description automatically generated">
            <a:extLst>
              <a:ext uri="{FF2B5EF4-FFF2-40B4-BE49-F238E27FC236}">
                <a16:creationId xmlns:a16="http://schemas.microsoft.com/office/drawing/2014/main" id="{244EE8C2-1619-4717-A727-BCB0E3BEE6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6" name="Rectangle 15">
            <a:extLst>
              <a:ext uri="{FF2B5EF4-FFF2-40B4-BE49-F238E27FC236}">
                <a16:creationId xmlns:a16="http://schemas.microsoft.com/office/drawing/2014/main" id="{27CA88F6-B569-4653-8E72-811D69C5176F}"/>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2" name="Picture 11" descr="A picture containing sitting, red, white&#10;&#10;Description automatically generated">
            <a:hlinkClick r:id="rId7"/>
            <a:extLst>
              <a:ext uri="{FF2B5EF4-FFF2-40B4-BE49-F238E27FC236}">
                <a16:creationId xmlns:a16="http://schemas.microsoft.com/office/drawing/2014/main" id="{08467B1F-E7D8-4DE1-9682-4E90FFFD1A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
        <p:nvSpPr>
          <p:cNvPr id="14" name="Titel 2">
            <a:extLst>
              <a:ext uri="{FF2B5EF4-FFF2-40B4-BE49-F238E27FC236}">
                <a16:creationId xmlns:a16="http://schemas.microsoft.com/office/drawing/2014/main" id="{CE083433-B9D1-4681-A96A-9375212068B9}"/>
              </a:ext>
            </a:extLst>
          </p:cNvPr>
          <p:cNvSpPr txBox="1">
            <a:spLocks noChangeArrowheads="1"/>
          </p:cNvSpPr>
          <p:nvPr/>
        </p:nvSpPr>
        <p:spPr>
          <a:xfrm>
            <a:off x="628650" y="2809600"/>
            <a:ext cx="7677150" cy="1762400"/>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DE" altLang="de-DE" sz="3800" dirty="0" err="1"/>
              <a:t>Example</a:t>
            </a:r>
            <a:r>
              <a:rPr lang="de-DE" altLang="de-DE" sz="3800" dirty="0"/>
              <a:t>, in </a:t>
            </a:r>
            <a:r>
              <a:rPr lang="de-DE" altLang="de-DE" sz="3800" dirty="0" err="1"/>
              <a:t>which</a:t>
            </a:r>
            <a:r>
              <a:rPr lang="de-DE" altLang="de-DE" sz="3800" dirty="0"/>
              <a:t> </a:t>
            </a:r>
            <a:r>
              <a:rPr lang="de-DE" altLang="de-DE" sz="3800" dirty="0" err="1"/>
              <a:t>the</a:t>
            </a:r>
            <a:r>
              <a:rPr lang="de-DE" altLang="de-DE" sz="3800" dirty="0"/>
              <a:t> </a:t>
            </a:r>
            <a:r>
              <a:rPr lang="de-DE" altLang="de-DE" sz="3800" dirty="0" err="1"/>
              <a:t>employer</a:t>
            </a:r>
            <a:r>
              <a:rPr lang="de-DE" altLang="de-DE" sz="3800" dirty="0"/>
              <a:t> </a:t>
            </a:r>
            <a:r>
              <a:rPr lang="de-DE" altLang="de-DE" sz="3800" dirty="0" err="1"/>
              <a:t>may</a:t>
            </a:r>
            <a:r>
              <a:rPr lang="de-DE" altLang="de-DE" sz="3800" dirty="0"/>
              <a:t> </a:t>
            </a:r>
            <a:r>
              <a:rPr lang="de-DE" altLang="de-DE" sz="3800" dirty="0" err="1"/>
              <a:t>wish</a:t>
            </a:r>
            <a:r>
              <a:rPr lang="de-DE" altLang="de-DE" sz="3800" dirty="0"/>
              <a:t> </a:t>
            </a:r>
            <a:r>
              <a:rPr lang="de-DE" altLang="de-DE" sz="3800" dirty="0" err="1"/>
              <a:t>to</a:t>
            </a:r>
            <a:r>
              <a:rPr lang="de-DE" altLang="de-DE" sz="3800" dirty="0"/>
              <a:t> </a:t>
            </a:r>
            <a:r>
              <a:rPr lang="de-DE" altLang="de-DE" sz="3800" dirty="0" err="1"/>
              <a:t>avoid</a:t>
            </a:r>
            <a:r>
              <a:rPr lang="de-DE" altLang="de-DE" sz="3800" dirty="0"/>
              <a:t> a Corona </a:t>
            </a:r>
            <a:r>
              <a:rPr lang="de-DE" altLang="de-DE" sz="3800" dirty="0" err="1"/>
              <a:t>clause</a:t>
            </a:r>
            <a:r>
              <a:rPr lang="de-DE" altLang="de-DE" sz="3800" dirty="0"/>
              <a:t> </a:t>
            </a:r>
          </a:p>
          <a:p>
            <a:pPr algn="l"/>
            <a:endParaRPr lang="de-DE" altLang="de-DE" sz="3800" dirty="0"/>
          </a:p>
          <a:p>
            <a:pPr algn="l"/>
            <a:r>
              <a:rPr lang="de-DE" altLang="de-DE" sz="3800" dirty="0"/>
              <a:t>(so </a:t>
            </a:r>
            <a:r>
              <a:rPr lang="de-DE" altLang="de-DE" sz="3800" dirty="0" err="1"/>
              <a:t>that</a:t>
            </a:r>
            <a:r>
              <a:rPr lang="de-DE" altLang="de-DE" sz="3800" dirty="0"/>
              <a:t> </a:t>
            </a:r>
            <a:r>
              <a:rPr lang="de-DE" altLang="de-DE" sz="3800" dirty="0" err="1"/>
              <a:t>the</a:t>
            </a:r>
            <a:r>
              <a:rPr lang="de-DE" altLang="de-DE" sz="3800" dirty="0"/>
              <a:t> </a:t>
            </a:r>
            <a:r>
              <a:rPr lang="de-DE" altLang="de-DE" sz="3800" dirty="0" err="1"/>
              <a:t>contractor</a:t>
            </a:r>
            <a:r>
              <a:rPr lang="de-DE" altLang="de-DE" sz="3800" dirty="0"/>
              <a:t> </a:t>
            </a:r>
            <a:r>
              <a:rPr lang="de-DE" altLang="de-DE" sz="3800" dirty="0" err="1"/>
              <a:t>assumes</a:t>
            </a:r>
            <a:r>
              <a:rPr lang="de-DE" altLang="de-DE" sz="3800" dirty="0"/>
              <a:t> </a:t>
            </a:r>
            <a:r>
              <a:rPr lang="de-DE" altLang="de-DE" sz="3800" dirty="0" err="1"/>
              <a:t>the</a:t>
            </a:r>
            <a:r>
              <a:rPr lang="de-DE" altLang="de-DE" sz="3800" dirty="0"/>
              <a:t> </a:t>
            </a:r>
            <a:r>
              <a:rPr lang="de-DE" altLang="de-DE" sz="3800" dirty="0" err="1"/>
              <a:t>risk</a:t>
            </a:r>
            <a:r>
              <a:rPr lang="de-DE" altLang="de-DE" sz="3800" dirty="0"/>
              <a:t> </a:t>
            </a:r>
            <a:r>
              <a:rPr lang="de-DE" altLang="de-DE" sz="3800" dirty="0" err="1"/>
              <a:t>of</a:t>
            </a:r>
            <a:r>
              <a:rPr lang="de-DE" altLang="de-DE" sz="3800" dirty="0"/>
              <a:t> </a:t>
            </a:r>
            <a:r>
              <a:rPr lang="de-DE" altLang="de-DE" sz="3800" dirty="0" err="1"/>
              <a:t>having</a:t>
            </a:r>
            <a:r>
              <a:rPr lang="de-DE" altLang="de-DE" sz="3800" dirty="0"/>
              <a:t> </a:t>
            </a:r>
            <a:r>
              <a:rPr lang="de-DE" altLang="de-DE" sz="3800" dirty="0" err="1"/>
              <a:t>experts</a:t>
            </a:r>
            <a:r>
              <a:rPr lang="de-DE" altLang="de-DE" sz="3800" dirty="0"/>
              <a:t> </a:t>
            </a:r>
            <a:r>
              <a:rPr lang="de-DE" altLang="de-DE" sz="3800" dirty="0" err="1"/>
              <a:t>available</a:t>
            </a:r>
            <a:r>
              <a:rPr lang="de-DE" altLang="de-DE" sz="3800" dirty="0"/>
              <a:t>).</a:t>
            </a:r>
          </a:p>
        </p:txBody>
      </p:sp>
    </p:spTree>
    <p:extLst>
      <p:ext uri="{BB962C8B-B14F-4D97-AF65-F5344CB8AC3E}">
        <p14:creationId xmlns:p14="http://schemas.microsoft.com/office/powerpoint/2010/main" val="422179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29" name="Picture 2"/>
          <p:cNvPicPr>
            <a:picLocks noChangeAspect="1" noChangeArrowheads="1"/>
          </p:cNvPicPr>
          <p:nvPr/>
        </p:nvPicPr>
        <p:blipFill>
          <a:blip r:embed="rId5">
            <a:duotone>
              <a:srgbClr val="BBE0E3">
                <a:shade val="45000"/>
                <a:satMod val="135000"/>
              </a:srgbClr>
              <a:prstClr val="white"/>
            </a:duotone>
          </a:blip>
          <a:srcRect/>
          <a:stretch>
            <a:fillRect/>
          </a:stretch>
        </p:blipFill>
        <p:spPr bwMode="auto">
          <a:xfrm>
            <a:off x="266700" y="1093210"/>
            <a:ext cx="8686800" cy="5764790"/>
          </a:xfrm>
          <a:prstGeom prst="rect">
            <a:avLst/>
          </a:prstGeom>
          <a:ln>
            <a:noFill/>
          </a:ln>
          <a:effectLst>
            <a:softEdge rad="112500"/>
          </a:effectLst>
        </p:spPr>
      </p:pic>
      <p:pic>
        <p:nvPicPr>
          <p:cNvPr id="30" name="Grafik 13"/>
          <p:cNvPicPr>
            <a:picLocks noChangeAspect="1" noChangeArrowheads="1"/>
          </p:cNvPicPr>
          <p:nvPr/>
        </p:nvPicPr>
        <p:blipFill>
          <a:blip r:embed="rId6">
            <a:extLst>
              <a:ext uri="{28A0092B-C50C-407E-A947-70E740481C1C}">
                <a14:useLocalDpi xmlns:a14="http://schemas.microsoft.com/office/drawing/2010/main" val="0"/>
              </a:ext>
            </a:extLst>
          </a:blip>
          <a:srcRect r="23001" b="27464"/>
          <a:stretch>
            <a:fillRect/>
          </a:stretch>
        </p:blipFill>
        <p:spPr bwMode="auto">
          <a:xfrm>
            <a:off x="6996930" y="3876645"/>
            <a:ext cx="1557338" cy="1857497"/>
          </a:xfrm>
          <a:prstGeom prst="rect">
            <a:avLst/>
          </a:prstGeom>
          <a:noFill/>
          <a:ln>
            <a:noFill/>
          </a:ln>
          <a:effectLst>
            <a:outerShdw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fik 30"/>
          <p:cNvPicPr>
            <a:picLocks noChangeAspect="1"/>
          </p:cNvPicPr>
          <p:nvPr/>
        </p:nvPicPr>
        <p:blipFill rotWithShape="1">
          <a:blip r:embed="rId7"/>
          <a:srcRect l="5233" t="24096" r="5226" b="23845"/>
          <a:stretch/>
        </p:blipFill>
        <p:spPr>
          <a:xfrm>
            <a:off x="5448916" y="2404800"/>
            <a:ext cx="2281561" cy="1205048"/>
          </a:xfrm>
          <a:prstGeom prst="rect">
            <a:avLst/>
          </a:prstGeom>
          <a:ln>
            <a:noFill/>
          </a:ln>
          <a:effectLst>
            <a:outerShdw blurRad="50800" dist="50800" dir="5400000" algn="ctr" rotWithShape="0">
              <a:srgbClr val="000000">
                <a:alpha val="0"/>
              </a:srgbClr>
            </a:outerShdw>
            <a:softEdge rad="112500"/>
          </a:effectLst>
        </p:spPr>
      </p:pic>
      <p:sp>
        <p:nvSpPr>
          <p:cNvPr id="32" name="Titel 1"/>
          <p:cNvSpPr txBox="1">
            <a:spLocks noChangeArrowheads="1"/>
          </p:cNvSpPr>
          <p:nvPr/>
        </p:nvSpPr>
        <p:spPr bwMode="auto">
          <a:xfrm>
            <a:off x="-103981" y="1838722"/>
            <a:ext cx="9428162" cy="1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2pPr>
            <a:lvl3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3pPr>
            <a:lvl4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4pPr>
            <a:lvl5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5pPr>
            <a:lvl6pPr marL="4572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6pPr>
            <a:lvl7pPr marL="9144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7pPr>
            <a:lvl8pPr marL="13716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8pPr>
            <a:lvl9pPr marL="18288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t>Further COVID-19 Lessons</a:t>
            </a:r>
            <a:b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br>
            <a: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t>      </a:t>
            </a:r>
            <a:endParaRPr kumimoji="0" lang="en-US" altLang="de-DE" sz="3800" b="1" i="0" u="none" strike="noStrike" kern="0" cap="none" spc="0" normalizeH="0" baseline="0" dirty="0">
              <a:ln>
                <a:noFill/>
              </a:ln>
              <a:solidFill>
                <a:srgbClr val="FFC000"/>
              </a:solidFill>
              <a:effectLst/>
              <a:uLnTx/>
              <a:uFillTx/>
              <a:ea typeface="MS PGothic" panose="020B0600070205080204" pitchFamily="34" charset="-128"/>
            </a:endParaRPr>
          </a:p>
        </p:txBody>
      </p:sp>
      <p:pic>
        <p:nvPicPr>
          <p:cNvPr id="33" name="Grafik 32"/>
          <p:cNvPicPr>
            <a:picLocks noChangeAspect="1"/>
          </p:cNvPicPr>
          <p:nvPr/>
        </p:nvPicPr>
        <p:blipFill>
          <a:blip r:embed="rId8"/>
          <a:stretch>
            <a:fillRect/>
          </a:stretch>
        </p:blipFill>
        <p:spPr>
          <a:xfrm>
            <a:off x="243960" y="3448327"/>
            <a:ext cx="1401506" cy="1273191"/>
          </a:xfrm>
          <a:prstGeom prst="rect">
            <a:avLst/>
          </a:prstGeom>
          <a:ln>
            <a:noFill/>
          </a:ln>
          <a:effectLst>
            <a:outerShdw blurRad="50800" dist="50800" dir="5400000" algn="ctr" rotWithShape="0">
              <a:srgbClr val="000000">
                <a:alpha val="0"/>
              </a:srgbClr>
            </a:outerShdw>
            <a:softEdge rad="112500"/>
          </a:effectLst>
        </p:spPr>
      </p:pic>
      <p:pic>
        <p:nvPicPr>
          <p:cNvPr id="34" name="Grafik 33"/>
          <p:cNvPicPr>
            <a:picLocks noChangeAspect="1"/>
          </p:cNvPicPr>
          <p:nvPr/>
        </p:nvPicPr>
        <p:blipFill rotWithShape="1">
          <a:blip r:embed="rId9"/>
          <a:srcRect l="-517" t="14435" r="1045" b="12668"/>
          <a:stretch/>
        </p:blipFill>
        <p:spPr>
          <a:xfrm>
            <a:off x="5503928" y="4966754"/>
            <a:ext cx="1811045" cy="1205699"/>
          </a:xfrm>
          <a:prstGeom prst="rect">
            <a:avLst/>
          </a:prstGeom>
          <a:ln>
            <a:noFill/>
          </a:ln>
          <a:effectLst>
            <a:outerShdw blurRad="50800" dist="50800" dir="5400000" algn="ctr" rotWithShape="0">
              <a:srgbClr val="000000">
                <a:alpha val="0"/>
              </a:srgbClr>
            </a:outerShdw>
            <a:softEdge rad="112500"/>
          </a:effectLst>
        </p:spPr>
      </p:pic>
      <p:pic>
        <p:nvPicPr>
          <p:cNvPr id="35" name="Grafik 34"/>
          <p:cNvPicPr>
            <a:picLocks noChangeAspect="1"/>
          </p:cNvPicPr>
          <p:nvPr/>
        </p:nvPicPr>
        <p:blipFill>
          <a:blip r:embed="rId10"/>
          <a:stretch>
            <a:fillRect/>
          </a:stretch>
        </p:blipFill>
        <p:spPr>
          <a:xfrm>
            <a:off x="4907467" y="1808307"/>
            <a:ext cx="1432471" cy="865970"/>
          </a:xfrm>
          <a:prstGeom prst="rect">
            <a:avLst/>
          </a:prstGeom>
          <a:ln>
            <a:noFill/>
          </a:ln>
          <a:effectLst>
            <a:outerShdw blurRad="50800" dist="50800" dir="5400000" algn="ctr" rotWithShape="0">
              <a:srgbClr val="000000">
                <a:alpha val="0"/>
              </a:srgbClr>
            </a:outerShdw>
            <a:softEdge rad="112500"/>
          </a:effectLst>
        </p:spPr>
      </p:pic>
      <p:pic>
        <p:nvPicPr>
          <p:cNvPr id="36" name="Grafik 35"/>
          <p:cNvPicPr>
            <a:picLocks noChangeAspect="1"/>
          </p:cNvPicPr>
          <p:nvPr/>
        </p:nvPicPr>
        <p:blipFill>
          <a:blip r:embed="rId11"/>
          <a:stretch>
            <a:fillRect/>
          </a:stretch>
        </p:blipFill>
        <p:spPr>
          <a:xfrm>
            <a:off x="7259812" y="2940543"/>
            <a:ext cx="1526126" cy="922587"/>
          </a:xfrm>
          <a:prstGeom prst="rect">
            <a:avLst/>
          </a:prstGeom>
          <a:ln>
            <a:noFill/>
          </a:ln>
          <a:effectLst>
            <a:outerShdw blurRad="50800" dist="50800" dir="5400000" algn="ctr" rotWithShape="0">
              <a:srgbClr val="000000">
                <a:alpha val="0"/>
              </a:srgbClr>
            </a:outerShdw>
            <a:softEdge rad="112500"/>
          </a:effectLst>
        </p:spPr>
      </p:pic>
      <p:pic>
        <p:nvPicPr>
          <p:cNvPr id="37" name="Grafik 36"/>
          <p:cNvPicPr>
            <a:picLocks noChangeAspect="1"/>
          </p:cNvPicPr>
          <p:nvPr/>
        </p:nvPicPr>
        <p:blipFill>
          <a:blip r:embed="rId12"/>
          <a:stretch>
            <a:fillRect/>
          </a:stretch>
        </p:blipFill>
        <p:spPr>
          <a:xfrm>
            <a:off x="7573641" y="1622290"/>
            <a:ext cx="1226396" cy="741392"/>
          </a:xfrm>
          <a:prstGeom prst="rect">
            <a:avLst/>
          </a:prstGeom>
          <a:ln>
            <a:noFill/>
          </a:ln>
          <a:effectLst>
            <a:outerShdw blurRad="50800" dist="50800" dir="5400000" algn="ctr" rotWithShape="0">
              <a:srgbClr val="000000">
                <a:alpha val="0"/>
              </a:srgbClr>
            </a:outerShdw>
            <a:softEdge rad="112500"/>
          </a:effectLst>
        </p:spPr>
      </p:pic>
      <p:cxnSp>
        <p:nvCxnSpPr>
          <p:cNvPr id="38" name="Gerade Verbindung 10"/>
          <p:cNvCxnSpPr/>
          <p:nvPr/>
        </p:nvCxnSpPr>
        <p:spPr>
          <a:xfrm>
            <a:off x="3708400" y="1701800"/>
            <a:ext cx="0" cy="4643743"/>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pic>
        <p:nvPicPr>
          <p:cNvPr id="39" name="Picture 6"/>
          <p:cNvPicPr>
            <a:picLocks noChangeAspect="1" noChangeArrowheads="1"/>
          </p:cNvPicPr>
          <p:nvPr/>
        </p:nvPicPr>
        <p:blipFill>
          <a:blip r:embed="rId13" cstate="print"/>
          <a:srcRect/>
          <a:stretch>
            <a:fillRect/>
          </a:stretch>
        </p:blipFill>
        <p:spPr bwMode="auto">
          <a:xfrm>
            <a:off x="1720633" y="2983840"/>
            <a:ext cx="1601636" cy="969392"/>
          </a:xfrm>
          <a:prstGeom prst="rect">
            <a:avLst/>
          </a:prstGeom>
          <a:ln>
            <a:noFill/>
          </a:ln>
          <a:effectLst>
            <a:outerShdw blurRad="50800" dist="50800" dir="5400000" algn="ctr" rotWithShape="0">
              <a:srgbClr val="000000">
                <a:alpha val="0"/>
              </a:srgbClr>
            </a:outerShdw>
            <a:softEdge rad="112500"/>
          </a:effectLst>
        </p:spPr>
      </p:pic>
      <p:pic>
        <p:nvPicPr>
          <p:cNvPr id="40" name="Picture 2"/>
          <p:cNvPicPr>
            <a:picLocks noChangeAspect="1" noChangeArrowheads="1"/>
          </p:cNvPicPr>
          <p:nvPr/>
        </p:nvPicPr>
        <p:blipFill>
          <a:blip r:embed="rId14" cstate="print"/>
          <a:srcRect/>
          <a:stretch>
            <a:fillRect/>
          </a:stretch>
        </p:blipFill>
        <p:spPr bwMode="auto">
          <a:xfrm>
            <a:off x="1949016" y="1702283"/>
            <a:ext cx="1542864" cy="1112876"/>
          </a:xfrm>
          <a:prstGeom prst="rect">
            <a:avLst/>
          </a:prstGeom>
          <a:ln>
            <a:noFill/>
          </a:ln>
          <a:effectLst>
            <a:outerShdw blurRad="50800" dist="50800" dir="5400000" algn="ctr" rotWithShape="0">
              <a:srgbClr val="000000">
                <a:alpha val="0"/>
              </a:srgbClr>
            </a:outerShdw>
            <a:softEdge rad="112500"/>
          </a:effectLst>
        </p:spPr>
      </p:pic>
      <p:pic>
        <p:nvPicPr>
          <p:cNvPr id="41" name="Picture 3"/>
          <p:cNvPicPr>
            <a:picLocks noChangeAspect="1" noChangeArrowheads="1"/>
          </p:cNvPicPr>
          <p:nvPr/>
        </p:nvPicPr>
        <p:blipFill rotWithShape="1">
          <a:blip r:embed="rId15"/>
          <a:srcRect l="27116" t="25425" r="29331" b="17717"/>
          <a:stretch/>
        </p:blipFill>
        <p:spPr bwMode="auto">
          <a:xfrm>
            <a:off x="433990" y="4835156"/>
            <a:ext cx="1727074" cy="1364118"/>
          </a:xfrm>
          <a:prstGeom prst="rect">
            <a:avLst/>
          </a:prstGeom>
          <a:ln>
            <a:noFill/>
          </a:ln>
          <a:effectLst>
            <a:outerShdw blurRad="50800" dist="50800" dir="5400000" algn="ctr" rotWithShape="0">
              <a:srgbClr val="000000">
                <a:alpha val="10000"/>
              </a:srgbClr>
            </a:outerShdw>
            <a:softEdge rad="112500"/>
          </a:effectLst>
        </p:spPr>
      </p:pic>
      <p:pic>
        <p:nvPicPr>
          <p:cNvPr id="42" name="Picture 2"/>
          <p:cNvPicPr>
            <a:picLocks noChangeAspect="1" noChangeArrowheads="1"/>
          </p:cNvPicPr>
          <p:nvPr/>
        </p:nvPicPr>
        <p:blipFill>
          <a:blip r:embed="rId16"/>
          <a:srcRect/>
          <a:stretch>
            <a:fillRect/>
          </a:stretch>
        </p:blipFill>
        <p:spPr bwMode="auto">
          <a:xfrm>
            <a:off x="2541" y="2199615"/>
            <a:ext cx="2038350" cy="899905"/>
          </a:xfrm>
          <a:prstGeom prst="rect">
            <a:avLst/>
          </a:prstGeom>
          <a:ln>
            <a:noFill/>
          </a:ln>
          <a:effectLst>
            <a:outerShdw blurRad="50800" dist="50800" dir="5400000" algn="ctr" rotWithShape="0">
              <a:srgbClr val="000000">
                <a:alpha val="0"/>
              </a:srgbClr>
            </a:outerShdw>
            <a:softEdge rad="112500"/>
          </a:effectLst>
        </p:spPr>
      </p:pic>
      <p:sp>
        <p:nvSpPr>
          <p:cNvPr id="43" name="Textfeld 42"/>
          <p:cNvSpPr txBox="1"/>
          <p:nvPr/>
        </p:nvSpPr>
        <p:spPr>
          <a:xfrm>
            <a:off x="2614251" y="5521235"/>
            <a:ext cx="2571920" cy="400110"/>
          </a:xfrm>
          <a:prstGeom prst="rect">
            <a:avLst/>
          </a:prstGeom>
          <a:gradFill rotWithShape="1">
            <a:gsLst>
              <a:gs pos="0">
                <a:srgbClr val="BBE0E3">
                  <a:tint val="50000"/>
                  <a:satMod val="300000"/>
                  <a:alpha val="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Comparison</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a:t>
            </a: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of</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Law</a:t>
            </a:r>
          </a:p>
        </p:txBody>
      </p:sp>
      <p:sp>
        <p:nvSpPr>
          <p:cNvPr id="44" name="Textfeld 43"/>
          <p:cNvSpPr txBox="1"/>
          <p:nvPr/>
        </p:nvSpPr>
        <p:spPr>
          <a:xfrm>
            <a:off x="4355975" y="3746521"/>
            <a:ext cx="1407800" cy="707886"/>
          </a:xfrm>
          <a:prstGeom prst="rect">
            <a:avLst/>
          </a:prstGeom>
          <a:gradFill rotWithShape="1">
            <a:gsLst>
              <a:gs pos="0">
                <a:srgbClr val="BBE0E3">
                  <a:tint val="50000"/>
                  <a:satMod val="300000"/>
                  <a:alpha val="0"/>
                </a:srgbClr>
              </a:gs>
              <a:gs pos="35000">
                <a:srgbClr val="BBE0E3">
                  <a:tint val="37000"/>
                  <a:satMod val="300000"/>
                </a:srgbClr>
              </a:gs>
              <a:gs pos="100000">
                <a:srgbClr val="BBE0E3">
                  <a:tint val="15000"/>
                  <a:satMod val="350000"/>
                </a:srgbClr>
              </a:gs>
            </a:gsLst>
            <a:lin ang="16200000" scaled="1"/>
          </a:gradFill>
          <a:ln w="9525" cap="flat" cmpd="sng" algn="ctr">
            <a:solidFill>
              <a:srgbClr val="DAEDEF"/>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Priv. </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Int‘I</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Law</a:t>
            </a:r>
          </a:p>
        </p:txBody>
      </p:sp>
      <p:sp>
        <p:nvSpPr>
          <p:cNvPr id="45" name="Textfeld 44"/>
          <p:cNvSpPr txBox="1"/>
          <p:nvPr/>
        </p:nvSpPr>
        <p:spPr>
          <a:xfrm>
            <a:off x="2046303" y="4146363"/>
            <a:ext cx="1330816" cy="707886"/>
          </a:xfrm>
          <a:prstGeom prst="rect">
            <a:avLst/>
          </a:prstGeom>
          <a:gradFill rotWithShape="1">
            <a:gsLst>
              <a:gs pos="0">
                <a:srgbClr val="BBE0E3">
                  <a:tint val="50000"/>
                  <a:satMod val="300000"/>
                  <a:alpha val="4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Int‘l</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a:t>
            </a: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Proc.Law</a:t>
            </a:r>
            <a:endPar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endParaRP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24</a:t>
            </a:fld>
            <a:endParaRPr lang="en-US" sz="1000" dirty="0">
              <a:solidFill>
                <a:schemeClr val="bg1"/>
              </a:solidFill>
            </a:endParaRPr>
          </a:p>
        </p:txBody>
      </p:sp>
      <p:sp>
        <p:nvSpPr>
          <p:cNvPr id="25" name="Ellipse 3"/>
          <p:cNvSpPr>
            <a:spLocks noChangeArrowheads="1"/>
          </p:cNvSpPr>
          <p:nvPr/>
        </p:nvSpPr>
        <p:spPr bwMode="auto">
          <a:xfrm>
            <a:off x="533400" y="2133700"/>
            <a:ext cx="8213764" cy="3891495"/>
          </a:xfrm>
          <a:prstGeom prst="ellipse">
            <a:avLst/>
          </a:prstGeom>
          <a:solidFill>
            <a:schemeClr val="accent1"/>
          </a:solidFill>
          <a:ln w="9525" algn="ctr">
            <a:solidFill>
              <a:schemeClr val="tx1"/>
            </a:solidFill>
            <a:round/>
            <a:headEnd/>
            <a:tailEnd/>
          </a:ln>
        </p:spPr>
        <p:txBody>
          <a:bodyPr anchor="ctr" anchorCtr="1"/>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800100" lvl="1" indent="-457200">
              <a:buFont typeface="Arial" panose="020B0604020202020204" pitchFamily="34" charset="0"/>
              <a:buChar char="•"/>
            </a:pPr>
            <a:r>
              <a:rPr lang="en-US" altLang="de-DE" sz="2000" b="1" dirty="0">
                <a:solidFill>
                  <a:schemeClr val="bg1"/>
                </a:solidFill>
              </a:rPr>
              <a:t>Mistakes made in the past in the organization of international business cost a lot of money.</a:t>
            </a:r>
          </a:p>
          <a:p>
            <a:pPr marL="800100" lvl="1" indent="-457200">
              <a:buFont typeface="Arial" panose="020B0604020202020204" pitchFamily="34" charset="0"/>
              <a:buChar char="•"/>
            </a:pPr>
            <a:endParaRPr lang="en-US" altLang="de-DE" sz="2000" b="1" dirty="0">
              <a:solidFill>
                <a:schemeClr val="bg1"/>
              </a:solidFill>
            </a:endParaRPr>
          </a:p>
          <a:p>
            <a:pPr marL="800100" lvl="1" indent="-457200">
              <a:buFont typeface="Arial" panose="020B0604020202020204" pitchFamily="34" charset="0"/>
              <a:buChar char="•"/>
            </a:pPr>
            <a:r>
              <a:rPr lang="en-US" altLang="de-DE" sz="2000" b="1" dirty="0">
                <a:solidFill>
                  <a:schemeClr val="bg1"/>
                </a:solidFill>
              </a:rPr>
              <a:t>International risk management is essential for diligent conduction of business.</a:t>
            </a:r>
          </a:p>
        </p:txBody>
      </p:sp>
      <p:pic>
        <p:nvPicPr>
          <p:cNvPr id="26" name="Picture 4" descr="Quijano &amp;amp; Associates">
            <a:extLst>
              <a:ext uri="{FF2B5EF4-FFF2-40B4-BE49-F238E27FC236}">
                <a16:creationId xmlns:a16="http://schemas.microsoft.com/office/drawing/2014/main" id="{705E1E87-A483-47EF-BD94-84AF6E5F864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picture containing wall, monitor&#10;&#10;Description automatically generated">
            <a:extLst>
              <a:ext uri="{FF2B5EF4-FFF2-40B4-BE49-F238E27FC236}">
                <a16:creationId xmlns:a16="http://schemas.microsoft.com/office/drawing/2014/main" id="{6DD1F2C8-F719-467C-AC57-B8F8414CE53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46" name="Rectangle 45">
            <a:extLst>
              <a:ext uri="{FF2B5EF4-FFF2-40B4-BE49-F238E27FC236}">
                <a16:creationId xmlns:a16="http://schemas.microsoft.com/office/drawing/2014/main" id="{BDCF3714-0AF2-4AE8-85A7-F3323357A929}"/>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47" name="Picture 46" descr="A picture containing sitting, red, white&#10;&#10;Description automatically generated">
            <a:hlinkClick r:id="rId19"/>
            <a:extLst>
              <a:ext uri="{FF2B5EF4-FFF2-40B4-BE49-F238E27FC236}">
                <a16:creationId xmlns:a16="http://schemas.microsoft.com/office/drawing/2014/main" id="{F0D0A77B-5658-459E-8B14-DB5F68D0F49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877316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5685" y="1847849"/>
            <a:ext cx="8839200" cy="455262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buFontTx/>
              <a:buNone/>
              <a:defRPr/>
            </a:pPr>
            <a:r>
              <a:rPr lang="en-US" altLang="de-DE" b="1" dirty="0"/>
              <a:t>Legal Foundation:</a:t>
            </a:r>
            <a:endParaRPr lang="en-US" altLang="de-DE" dirty="0">
              <a:sym typeface="Wingdings" panose="05000000000000000000" pitchFamily="2" charset="2"/>
            </a:endParaRPr>
          </a:p>
          <a:p>
            <a:pPr algn="just">
              <a:defRPr/>
            </a:pPr>
            <a:r>
              <a:rPr lang="en-US" altLang="de-DE" dirty="0">
                <a:sym typeface="Wingdings" panose="05000000000000000000" pitchFamily="2" charset="2"/>
              </a:rPr>
              <a:t>Work on the language in </a:t>
            </a:r>
            <a:r>
              <a:rPr lang="en-US" altLang="de-DE" b="1" dirty="0">
                <a:sym typeface="Wingdings" panose="05000000000000000000" pitchFamily="2" charset="2"/>
              </a:rPr>
              <a:t>article 6.2.2</a:t>
            </a:r>
            <a:r>
              <a:rPr lang="en-US" altLang="de-DE" dirty="0">
                <a:sym typeface="Wingdings" panose="05000000000000000000" pitchFamily="2" charset="2"/>
              </a:rPr>
              <a:t> to ensure that future developments are </a:t>
            </a:r>
            <a:r>
              <a:rPr lang="en-US" altLang="de-DE" dirty="0">
                <a:solidFill>
                  <a:srgbClr val="0070C0"/>
                </a:solidFill>
                <a:sym typeface="Wingdings" panose="05000000000000000000" pitchFamily="2" charset="2"/>
              </a:rPr>
              <a:t>outside the risk of either party</a:t>
            </a:r>
            <a:r>
              <a:rPr lang="en-US" altLang="de-DE" dirty="0">
                <a:sym typeface="Wingdings" panose="05000000000000000000" pitchFamily="2" charset="2"/>
              </a:rPr>
              <a:t>.</a:t>
            </a:r>
          </a:p>
          <a:p>
            <a:pPr algn="just">
              <a:defRPr/>
            </a:pPr>
            <a:r>
              <a:rPr lang="en-US" altLang="de-DE" dirty="0">
                <a:sym typeface="Wingdings" panose="05000000000000000000" pitchFamily="2" charset="2"/>
              </a:rPr>
              <a:t>Possibly supplemented by an </a:t>
            </a:r>
            <a:r>
              <a:rPr lang="en-US" altLang="de-DE" dirty="0">
                <a:solidFill>
                  <a:srgbClr val="0070C0"/>
                </a:solidFill>
                <a:sym typeface="Wingdings" panose="05000000000000000000" pitchFamily="2" charset="2"/>
              </a:rPr>
              <a:t>undertaking</a:t>
            </a:r>
            <a:r>
              <a:rPr lang="en-US" altLang="de-DE" dirty="0">
                <a:sym typeface="Wingdings" panose="05000000000000000000" pitchFamily="2" charset="2"/>
              </a:rPr>
              <a:t> that each party ensure to have undertaken reasonable measures as commercially viable as per contract conclusion</a:t>
            </a:r>
          </a:p>
          <a:p>
            <a:pPr algn="just">
              <a:buFontTx/>
              <a:buNone/>
              <a:defRPr/>
            </a:pPr>
            <a:r>
              <a:rPr lang="en-US" altLang="de-DE" b="1" dirty="0">
                <a:sym typeface="Wingdings" panose="05000000000000000000" pitchFamily="2" charset="2"/>
              </a:rPr>
              <a:t>Legal Consequences:</a:t>
            </a:r>
          </a:p>
          <a:p>
            <a:pPr algn="just">
              <a:defRPr/>
            </a:pPr>
            <a:r>
              <a:rPr lang="en-US" altLang="de-DE" dirty="0">
                <a:sym typeface="Wingdings" panose="05000000000000000000" pitchFamily="2" charset="2"/>
              </a:rPr>
              <a:t>Keep </a:t>
            </a:r>
            <a:r>
              <a:rPr lang="en-US" altLang="de-DE" b="1" dirty="0">
                <a:sym typeface="Wingdings" panose="05000000000000000000" pitchFamily="2" charset="2"/>
              </a:rPr>
              <a:t>art. 6.2.3 (i) sentence 1</a:t>
            </a:r>
            <a:r>
              <a:rPr lang="en-US" altLang="de-DE" dirty="0">
                <a:sym typeface="Wingdings" panose="05000000000000000000" pitchFamily="2" charset="2"/>
              </a:rPr>
              <a:t> on entitlement to request renegotiation (</a:t>
            </a:r>
            <a:r>
              <a:rPr lang="en-US" altLang="de-DE" b="1" dirty="0">
                <a:solidFill>
                  <a:srgbClr val="0070C0"/>
                </a:solidFill>
                <a:sym typeface="Wingdings" panose="05000000000000000000" pitchFamily="2" charset="2"/>
              </a:rPr>
              <a:t>“speaking clause”</a:t>
            </a:r>
            <a:r>
              <a:rPr lang="en-US" altLang="de-DE" dirty="0">
                <a:sym typeface="Wingdings" panose="05000000000000000000" pitchFamily="2" charset="2"/>
              </a:rPr>
              <a:t>).</a:t>
            </a:r>
          </a:p>
          <a:p>
            <a:pPr algn="just">
              <a:defRPr/>
            </a:pPr>
            <a:r>
              <a:rPr lang="en-US" altLang="de-DE" dirty="0">
                <a:sym typeface="Wingdings" panose="05000000000000000000" pitchFamily="2" charset="2"/>
              </a:rPr>
              <a:t>Keep the </a:t>
            </a:r>
            <a:r>
              <a:rPr lang="en-US" altLang="de-DE" b="1" dirty="0">
                <a:sym typeface="Wingdings" panose="05000000000000000000" pitchFamily="2" charset="2"/>
              </a:rPr>
              <a:t>notice requirement</a:t>
            </a:r>
            <a:r>
              <a:rPr lang="en-US" altLang="de-DE" dirty="0">
                <a:sym typeface="Wingdings" panose="05000000000000000000" pitchFamily="2" charset="2"/>
              </a:rPr>
              <a:t> (with/without using the word “notice”) in </a:t>
            </a:r>
            <a:r>
              <a:rPr lang="en-US" altLang="de-DE" b="1" dirty="0">
                <a:sym typeface="Wingdings" panose="05000000000000000000" pitchFamily="2" charset="2"/>
              </a:rPr>
              <a:t>6.2.3 (i) sentence 2</a:t>
            </a:r>
          </a:p>
          <a:p>
            <a:pPr algn="just">
              <a:defRPr/>
            </a:pPr>
            <a:r>
              <a:rPr lang="en-US" altLang="de-DE" dirty="0">
                <a:sym typeface="Wingdings" panose="05000000000000000000" pitchFamily="2" charset="2"/>
              </a:rPr>
              <a:t>Keep </a:t>
            </a:r>
            <a:r>
              <a:rPr lang="en-US" altLang="de-DE" b="1" dirty="0">
                <a:sym typeface="Wingdings" panose="05000000000000000000" pitchFamily="2" charset="2"/>
              </a:rPr>
              <a:t>art. 6.2.3 (ii) </a:t>
            </a:r>
            <a:r>
              <a:rPr lang="en-US" altLang="de-DE" dirty="0">
                <a:sym typeface="Wingdings" panose="05000000000000000000" pitchFamily="2" charset="2"/>
              </a:rPr>
              <a:t>on </a:t>
            </a:r>
            <a:r>
              <a:rPr lang="en-US" altLang="de-DE" b="1" dirty="0">
                <a:solidFill>
                  <a:srgbClr val="0070C0"/>
                </a:solidFill>
                <a:sym typeface="Wingdings" panose="05000000000000000000" pitchFamily="2" charset="2"/>
              </a:rPr>
              <a:t>continuation of performance</a:t>
            </a:r>
            <a:r>
              <a:rPr lang="en-US" altLang="de-DE" dirty="0">
                <a:sym typeface="Wingdings" panose="05000000000000000000" pitchFamily="2" charset="2"/>
              </a:rPr>
              <a:t> (no withholding).</a:t>
            </a:r>
          </a:p>
          <a:p>
            <a:pPr algn="just">
              <a:defRPr/>
            </a:pPr>
            <a:r>
              <a:rPr lang="en-US" altLang="de-DE" dirty="0">
                <a:sym typeface="Wingdings" panose="05000000000000000000" pitchFamily="2" charset="2"/>
              </a:rPr>
              <a:t>Keep or delete the </a:t>
            </a:r>
            <a:r>
              <a:rPr lang="en-US" altLang="de-DE" b="1" dirty="0">
                <a:sym typeface="Wingdings" panose="05000000000000000000" pitchFamily="2" charset="2"/>
              </a:rPr>
              <a:t>option to resort to court (arbitration) </a:t>
            </a:r>
            <a:r>
              <a:rPr lang="en-US" altLang="de-DE" dirty="0">
                <a:sym typeface="Wingdings" panose="05000000000000000000" pitchFamily="2" charset="2"/>
              </a:rPr>
              <a:t>if the parties fail to reach a settlement in art. 6.2.3 (3)</a:t>
            </a:r>
          </a:p>
          <a:p>
            <a:pPr algn="just">
              <a:defRPr/>
            </a:pPr>
            <a:r>
              <a:rPr lang="en-US" altLang="de-DE" dirty="0">
                <a:sym typeface="Wingdings" panose="05000000000000000000" pitchFamily="2" charset="2"/>
              </a:rPr>
              <a:t>Keep or delete the </a:t>
            </a:r>
            <a:r>
              <a:rPr lang="en-US" altLang="de-DE" b="1" dirty="0">
                <a:sym typeface="Wingdings" panose="05000000000000000000" pitchFamily="2" charset="2"/>
              </a:rPr>
              <a:t>right of the court to restore the equilibrium </a:t>
            </a:r>
            <a:r>
              <a:rPr lang="en-US" altLang="de-DE" dirty="0">
                <a:sym typeface="Wingdings" panose="05000000000000000000" pitchFamily="2" charset="2"/>
              </a:rPr>
              <a:t>of the contract or the conditions of termination under art. 6.2.3(4).</a:t>
            </a:r>
          </a:p>
          <a:p>
            <a:pPr algn="just">
              <a:buFontTx/>
              <a:buNone/>
              <a:defRPr/>
            </a:pPr>
            <a:r>
              <a:rPr lang="en-US" altLang="de-DE" b="1" dirty="0">
                <a:sym typeface="Wingdings" panose="05000000000000000000" pitchFamily="2" charset="2"/>
              </a:rPr>
              <a:t>Language:</a:t>
            </a:r>
            <a:r>
              <a:rPr lang="en-US" altLang="de-DE" dirty="0">
                <a:sym typeface="Wingdings" panose="05000000000000000000" pitchFamily="2" charset="2"/>
              </a:rPr>
              <a:t> You can avoid the word “hardship”.</a:t>
            </a:r>
            <a:endParaRPr lang="en-US" altLang="de-DE" b="1" dirty="0">
              <a:sym typeface="Wingdings" panose="05000000000000000000" pitchFamily="2" charset="2"/>
            </a:endParaRPr>
          </a:p>
          <a:p>
            <a:pPr algn="just">
              <a:defRPr/>
            </a:pPr>
            <a:endParaRPr lang="en-US" altLang="de-DE" sz="2000" dirty="0">
              <a:sym typeface="Wingdings" panose="05000000000000000000" pitchFamily="2" charset="2"/>
            </a:endParaRPr>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itel 2"/>
          <p:cNvSpPr txBox="1">
            <a:spLocks noChangeArrowheads="1"/>
          </p:cNvSpPr>
          <p:nvPr/>
        </p:nvSpPr>
        <p:spPr>
          <a:xfrm>
            <a:off x="152400" y="1443455"/>
            <a:ext cx="8839200" cy="47942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200" b="1" dirty="0"/>
              <a:t>II. </a:t>
            </a:r>
            <a:r>
              <a:rPr lang="de-DE" altLang="de-DE" sz="3200" b="1" dirty="0" err="1"/>
              <a:t>Developing</a:t>
            </a:r>
            <a:r>
              <a:rPr lang="de-DE" altLang="de-DE" sz="3200" b="1" dirty="0"/>
              <a:t> a Corona </a:t>
            </a:r>
            <a:r>
              <a:rPr lang="de-DE" altLang="de-DE" sz="3200" b="1" dirty="0" err="1"/>
              <a:t>Clause</a:t>
            </a:r>
            <a:r>
              <a:rPr lang="de-DE" altLang="de-DE" sz="3200" b="1" dirty="0"/>
              <a:t> </a:t>
            </a:r>
            <a:r>
              <a:rPr lang="de-DE" altLang="de-DE" sz="3200" b="1" dirty="0" err="1"/>
              <a:t>for</a:t>
            </a:r>
            <a:r>
              <a:rPr lang="de-DE" altLang="de-DE" sz="3200" b="1" dirty="0"/>
              <a:t> New </a:t>
            </a:r>
            <a:r>
              <a:rPr lang="de-DE" altLang="de-DE" sz="3200" b="1" dirty="0" err="1"/>
              <a:t>Contracts</a:t>
            </a:r>
            <a:r>
              <a:rPr lang="de-DE" altLang="de-DE" sz="3200" b="1" dirty="0"/>
              <a:t> </a:t>
            </a:r>
            <a:r>
              <a:rPr lang="de-DE" altLang="de-DE" sz="3200" dirty="0"/>
              <a:t>(3)</a:t>
            </a:r>
            <a:endParaRPr lang="en-GB" altLang="de-DE" sz="320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25</a:t>
            </a:fld>
            <a:endParaRPr lang="en-US" dirty="0">
              <a:solidFill>
                <a:schemeClr val="bg1"/>
              </a:solidFill>
            </a:endParaRPr>
          </a:p>
        </p:txBody>
      </p:sp>
      <p:pic>
        <p:nvPicPr>
          <p:cNvPr id="15" name="Picture 4" descr="Quijano &amp;amp; Associates">
            <a:extLst>
              <a:ext uri="{FF2B5EF4-FFF2-40B4-BE49-F238E27FC236}">
                <a16:creationId xmlns:a16="http://schemas.microsoft.com/office/drawing/2014/main" id="{A50C0647-36DD-4172-AA76-B46D4BA0A6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B7853E6E-E00E-474F-8958-7FB8FF9D40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1C6E51CA-1FCD-482A-B5FB-A55D386B98D4}"/>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7"/>
            <a:extLst>
              <a:ext uri="{FF2B5EF4-FFF2-40B4-BE49-F238E27FC236}">
                <a16:creationId xmlns:a16="http://schemas.microsoft.com/office/drawing/2014/main" id="{A401B154-05BF-48BB-82F5-3AA48D52E6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33299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7" name="Titel 2"/>
          <p:cNvSpPr txBox="1">
            <a:spLocks noChangeArrowheads="1"/>
          </p:cNvSpPr>
          <p:nvPr/>
        </p:nvSpPr>
        <p:spPr>
          <a:xfrm>
            <a:off x="470262" y="1220640"/>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Questions</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26</a:t>
            </a:fld>
            <a:endParaRPr lang="en-US" sz="1000" dirty="0">
              <a:solidFill>
                <a:schemeClr val="bg1"/>
              </a:solidFill>
            </a:endParaRPr>
          </a:p>
        </p:txBody>
      </p:sp>
      <p:sp>
        <p:nvSpPr>
          <p:cNvPr id="13" name="矩形 8">
            <a:extLst>
              <a:ext uri="{FF2B5EF4-FFF2-40B4-BE49-F238E27FC236}">
                <a16:creationId xmlns:a16="http://schemas.microsoft.com/office/drawing/2014/main" id="{72461B7E-3CB7-412C-A333-5960705718F0}"/>
              </a:ext>
            </a:extLst>
          </p:cNvPr>
          <p:cNvSpPr>
            <a:spLocks noChangeAspect="1"/>
          </p:cNvSpPr>
          <p:nvPr/>
        </p:nvSpPr>
        <p:spPr>
          <a:xfrm>
            <a:off x="4356462" y="4448536"/>
            <a:ext cx="4420668" cy="1574948"/>
          </a:xfrm>
          <a:prstGeom prst="rect">
            <a:avLst/>
          </a:prstGeom>
          <a:blipFill dpi="0" rotWithShape="1">
            <a:blip r:embed="rId5">
              <a:extLst>
                <a:ext uri="{BEBA8EAE-BF5A-486C-A8C5-ECC9F3942E4B}">
                  <a14:imgProps xmlns:a14="http://schemas.microsoft.com/office/drawing/2010/main">
                    <a14:imgLayer r:embed="rId6">
                      <a14:imgEffect>
                        <a14:saturation sat="33000"/>
                      </a14:imgEffect>
                    </a14:imgLayer>
                  </a14:imgProps>
                </a:ext>
              </a:extLst>
            </a:blip>
            <a:srcRect/>
            <a:stretch>
              <a:fillRect t="-28728" b="-29158"/>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dirty="0">
              <a:cs typeface="+mn-ea"/>
              <a:sym typeface="+mn-lt"/>
            </a:endParaRPr>
          </a:p>
        </p:txBody>
      </p:sp>
      <p:pic>
        <p:nvPicPr>
          <p:cNvPr id="11" name="Picture 4" descr="Quijano &amp;amp; Associates">
            <a:extLst>
              <a:ext uri="{FF2B5EF4-FFF2-40B4-BE49-F238E27FC236}">
                <a16:creationId xmlns:a16="http://schemas.microsoft.com/office/drawing/2014/main" id="{B5BCCEAD-14B3-41FA-BDF4-80792B0D34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wall, monitor&#10;&#10;Description automatically generated">
            <a:extLst>
              <a:ext uri="{FF2B5EF4-FFF2-40B4-BE49-F238E27FC236}">
                <a16:creationId xmlns:a16="http://schemas.microsoft.com/office/drawing/2014/main" id="{022F47A7-B471-4F75-8651-BB142DC4D7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6" name="Rectangle 15">
            <a:extLst>
              <a:ext uri="{FF2B5EF4-FFF2-40B4-BE49-F238E27FC236}">
                <a16:creationId xmlns:a16="http://schemas.microsoft.com/office/drawing/2014/main" id="{C6CC680D-2622-494B-BC9D-BDC3240EEA7E}"/>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2" name="Picture 11" descr="A picture containing sitting, red, white&#10;&#10;Description automatically generated">
            <a:hlinkClick r:id="rId9"/>
            <a:extLst>
              <a:ext uri="{FF2B5EF4-FFF2-40B4-BE49-F238E27FC236}">
                <a16:creationId xmlns:a16="http://schemas.microsoft.com/office/drawing/2014/main" id="{776A30F5-AA7D-4FA3-A960-EB65C2CB24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307090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39256" y="6294436"/>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Titel 1"/>
          <p:cNvSpPr>
            <a:spLocks noGrp="1" noChangeArrowheads="1"/>
          </p:cNvSpPr>
          <p:nvPr>
            <p:ph type="ctrTitle"/>
          </p:nvPr>
        </p:nvSpPr>
        <p:spPr>
          <a:xfrm>
            <a:off x="-57468" y="1093499"/>
            <a:ext cx="9240724" cy="3551236"/>
          </a:xfrm>
        </p:spPr>
        <p:txBody>
          <a:bodyPr>
            <a:normAutofit fontScale="90000"/>
          </a:bodyPr>
          <a:lstStyle/>
          <a:p>
            <a:pPr algn="ctr"/>
            <a:br>
              <a:rPr lang="de-DE" altLang="de-DE" dirty="0"/>
            </a:br>
            <a:r>
              <a:rPr lang="de-DE" altLang="de-DE" dirty="0"/>
              <a:t> </a:t>
            </a:r>
            <a:r>
              <a:rPr lang="de-DE" altLang="de-DE" b="1" dirty="0" err="1"/>
              <a:t>Thank</a:t>
            </a:r>
            <a:r>
              <a:rPr lang="de-DE" altLang="de-DE" b="1" dirty="0"/>
              <a:t> </a:t>
            </a:r>
            <a:r>
              <a:rPr lang="de-DE" altLang="de-DE" b="1" dirty="0" err="1"/>
              <a:t>you</a:t>
            </a:r>
            <a:r>
              <a:rPr lang="de-DE" altLang="de-DE" b="1" dirty="0"/>
              <a:t> </a:t>
            </a:r>
            <a:br>
              <a:rPr lang="de-DE" altLang="de-DE" b="1" dirty="0"/>
            </a:br>
            <a:r>
              <a:rPr lang="de-DE" altLang="de-DE" dirty="0" err="1"/>
              <a:t>very</a:t>
            </a:r>
            <a:r>
              <a:rPr lang="de-DE" altLang="de-DE" dirty="0"/>
              <a:t> </a:t>
            </a:r>
            <a:r>
              <a:rPr lang="de-DE" altLang="de-DE" dirty="0" err="1"/>
              <a:t>much</a:t>
            </a:r>
            <a:r>
              <a:rPr lang="de-DE" altLang="de-DE" dirty="0"/>
              <a:t>!</a:t>
            </a:r>
            <a:br>
              <a:rPr lang="de-DE" altLang="de-DE" dirty="0"/>
            </a:br>
            <a:br>
              <a:rPr lang="de-DE" altLang="de-DE" dirty="0"/>
            </a:br>
            <a:r>
              <a:rPr lang="de-DE" altLang="de-DE" dirty="0"/>
              <a:t>				</a:t>
            </a:r>
            <a:br>
              <a:rPr lang="de-DE" altLang="de-DE" dirty="0"/>
            </a:br>
            <a:endParaRPr lang="en-GB" altLang="de-DE" sz="4800" dirty="0"/>
          </a:p>
        </p:txBody>
      </p:sp>
      <p:sp>
        <p:nvSpPr>
          <p:cNvPr id="13" name="Untertitel 2"/>
          <p:cNvSpPr>
            <a:spLocks noGrp="1"/>
          </p:cNvSpPr>
          <p:nvPr>
            <p:ph type="subTitle" idx="1"/>
          </p:nvPr>
        </p:nvSpPr>
        <p:spPr>
          <a:xfrm>
            <a:off x="-517763" y="5559608"/>
            <a:ext cx="4319587" cy="487361"/>
          </a:xfrm>
        </p:spPr>
        <p:txBody>
          <a:bodyPr anchor="ctr" anchorCtr="1"/>
          <a:lstStyle/>
          <a:p>
            <a:pPr lvl="1">
              <a:defRPr/>
            </a:pPr>
            <a:r>
              <a:rPr lang="de-DE" dirty="0">
                <a:solidFill>
                  <a:schemeClr val="tx1">
                    <a:lumMod val="65000"/>
                    <a:lumOff val="35000"/>
                  </a:schemeClr>
                </a:solidFill>
                <a:latin typeface="Arial" panose="020B0604020202020204" pitchFamily="34" charset="0"/>
                <a:cs typeface="Arial" panose="020B0604020202020204" pitchFamily="34" charset="0"/>
              </a:rPr>
              <a:t>Eckart.Broedermann@german-law.com</a:t>
            </a:r>
            <a:endParaRPr lang="de-DE" altLang="de-DE" sz="1000" dirty="0">
              <a:latin typeface="Arial" panose="020B0604020202020204" pitchFamily="34" charset="0"/>
              <a:cs typeface="Arial" panose="020B0604020202020204" pitchFamily="34" charset="0"/>
            </a:endParaRPr>
          </a:p>
        </p:txBody>
      </p:sp>
      <p:sp>
        <p:nvSpPr>
          <p:cNvPr id="15" name="Rechteck 14"/>
          <p:cNvSpPr/>
          <p:nvPr/>
        </p:nvSpPr>
        <p:spPr>
          <a:xfrm>
            <a:off x="684213" y="4629150"/>
            <a:ext cx="4319587" cy="2825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pic>
        <p:nvPicPr>
          <p:cNvPr id="16" name="Grafik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52400" y="34798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el 1">
            <a:extLst>
              <a:ext uri="{FF2B5EF4-FFF2-40B4-BE49-F238E27FC236}">
                <a16:creationId xmlns:a16="http://schemas.microsoft.com/office/drawing/2014/main" id="{0C8B2AD7-B436-4AF9-A57E-D8C7AB53F73D}"/>
              </a:ext>
            </a:extLst>
          </p:cNvPr>
          <p:cNvSpPr txBox="1">
            <a:spLocks noChangeArrowheads="1"/>
          </p:cNvSpPr>
          <p:nvPr/>
        </p:nvSpPr>
        <p:spPr>
          <a:xfrm>
            <a:off x="-1930399" y="2743200"/>
            <a:ext cx="4292599" cy="968375"/>
          </a:xfrm>
          <a:prstGeom prst="rect">
            <a:avLst/>
          </a:prstGeom>
        </p:spPr>
        <p:txBody>
          <a:bodyPr vert="horz" lIns="91440" tIns="45720" rIns="91440" bIns="45720" rtlCol="0" anchor="b">
            <a:normAutofit fontScale="5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br>
              <a:rPr lang="de-DE" altLang="de-DE" dirty="0"/>
            </a:br>
            <a:r>
              <a:rPr lang="de-DE" altLang="de-DE" dirty="0"/>
              <a:t>			Vielen Dank!</a:t>
            </a:r>
            <a:br>
              <a:rPr lang="de-DE" altLang="de-DE" dirty="0"/>
            </a:br>
            <a:endParaRPr lang="en-GB" altLang="de-DE" sz="480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27</a:t>
            </a:fld>
            <a:endParaRPr lang="en-US" dirty="0">
              <a:solidFill>
                <a:schemeClr val="bg1"/>
              </a:solidFill>
            </a:endParaRPr>
          </a:p>
        </p:txBody>
      </p:sp>
      <p:pic>
        <p:nvPicPr>
          <p:cNvPr id="18" name="Picture 4" descr="Quijano &amp;amp; Associates">
            <a:extLst>
              <a:ext uri="{FF2B5EF4-FFF2-40B4-BE49-F238E27FC236}">
                <a16:creationId xmlns:a16="http://schemas.microsoft.com/office/drawing/2014/main" id="{A4073612-60FA-402D-9B68-157F9D352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arc O. Dedman">
            <a:hlinkClick r:id="rId7"/>
            <a:extLst>
              <a:ext uri="{FF2B5EF4-FFF2-40B4-BE49-F238E27FC236}">
                <a16:creationId xmlns:a16="http://schemas.microsoft.com/office/drawing/2014/main" id="{0FCEE1A4-3AC0-482C-A52A-00D8CE56435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23132"/>
          <a:stretch/>
        </p:blipFill>
        <p:spPr bwMode="auto">
          <a:xfrm>
            <a:off x="3754937" y="3444061"/>
            <a:ext cx="2114261" cy="1976972"/>
          </a:xfrm>
          <a:prstGeom prst="rect">
            <a:avLst/>
          </a:prstGeom>
          <a:noFill/>
          <a:extLst>
            <a:ext uri="{909E8E84-426E-40DD-AFC4-6F175D3DCCD1}">
              <a14:hiddenFill xmlns:a14="http://schemas.microsoft.com/office/drawing/2010/main">
                <a:solidFill>
                  <a:srgbClr val="FFFFFF"/>
                </a:solidFill>
              </a14:hiddenFill>
            </a:ext>
          </a:extLst>
        </p:spPr>
      </p:pic>
      <p:sp>
        <p:nvSpPr>
          <p:cNvPr id="23" name="Untertitel 2">
            <a:extLst>
              <a:ext uri="{FF2B5EF4-FFF2-40B4-BE49-F238E27FC236}">
                <a16:creationId xmlns:a16="http://schemas.microsoft.com/office/drawing/2014/main" id="{1AE62E23-6390-4EAC-A8CD-13D446AA873D}"/>
              </a:ext>
            </a:extLst>
          </p:cNvPr>
          <p:cNvSpPr txBox="1">
            <a:spLocks/>
          </p:cNvSpPr>
          <p:nvPr/>
        </p:nvSpPr>
        <p:spPr>
          <a:xfrm>
            <a:off x="2735839" y="5517790"/>
            <a:ext cx="4319587" cy="487361"/>
          </a:xfrm>
          <a:prstGeom prst="rect">
            <a:avLst/>
          </a:prstGeom>
        </p:spPr>
        <p:txBody>
          <a:bodyPr vert="horz" lIns="91440" tIns="45720" rIns="91440" bIns="45720" rtlCol="0" anchor="ctr" anchorCtr="1">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ct val="0"/>
              </a:spcBef>
            </a:pPr>
            <a:r>
              <a:rPr lang="en-US" altLang="en-US" sz="1500" dirty="0">
                <a:solidFill>
                  <a:schemeClr val="tx1">
                    <a:lumMod val="65000"/>
                    <a:lumOff val="35000"/>
                  </a:schemeClr>
                </a:solidFill>
                <a:latin typeface="Arial" panose="020B0604020202020204" pitchFamily="34" charset="0"/>
                <a:cs typeface="Arial" panose="020B0604020202020204" pitchFamily="34" charset="0"/>
              </a:rPr>
              <a:t>mdedman@bartonesq.com</a:t>
            </a:r>
          </a:p>
        </p:txBody>
      </p:sp>
      <p:pic>
        <p:nvPicPr>
          <p:cNvPr id="24" name="Picture 2" descr="Julio A. Quijano Berbey">
            <a:extLst>
              <a:ext uri="{FF2B5EF4-FFF2-40B4-BE49-F238E27FC236}">
                <a16:creationId xmlns:a16="http://schemas.microsoft.com/office/drawing/2014/main" id="{6EA211FF-439A-444F-AF2B-BEFFE0875DA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285" r="13323" b="50000"/>
          <a:stretch/>
        </p:blipFill>
        <p:spPr bwMode="auto">
          <a:xfrm>
            <a:off x="6502401" y="3437732"/>
            <a:ext cx="2213264" cy="19859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D15DC2C-B5E6-45E6-8A9F-DEC077D3E7E1}"/>
              </a:ext>
            </a:extLst>
          </p:cNvPr>
          <p:cNvSpPr/>
          <p:nvPr/>
        </p:nvSpPr>
        <p:spPr>
          <a:xfrm>
            <a:off x="6629400" y="5588666"/>
            <a:ext cx="2213264" cy="323165"/>
          </a:xfrm>
          <a:prstGeom prst="rect">
            <a:avLst/>
          </a:prstGeom>
        </p:spPr>
        <p:txBody>
          <a:bodyPr wrap="square">
            <a:spAutoFit/>
          </a:bodyPr>
          <a:lstStyle/>
          <a:p>
            <a:pPr>
              <a:spcBef>
                <a:spcPct val="0"/>
              </a:spcBef>
              <a:buFontTx/>
              <a:buNone/>
            </a:pPr>
            <a:r>
              <a:rPr lang="en-US" altLang="en-US" sz="1500" dirty="0">
                <a:solidFill>
                  <a:schemeClr val="tx1">
                    <a:lumMod val="65000"/>
                    <a:lumOff val="35000"/>
                  </a:schemeClr>
                </a:solidFill>
                <a:latin typeface="Arial" panose="020B0604020202020204" pitchFamily="34" charset="0"/>
                <a:cs typeface="Arial" panose="020B0604020202020204" pitchFamily="34" charset="0"/>
              </a:rPr>
              <a:t>quijano@quijano.com</a:t>
            </a:r>
          </a:p>
        </p:txBody>
      </p:sp>
      <p:pic>
        <p:nvPicPr>
          <p:cNvPr id="25" name="Picture 24" descr="A picture containing wall, monitor&#10;&#10;Description automatically generated">
            <a:extLst>
              <a:ext uri="{FF2B5EF4-FFF2-40B4-BE49-F238E27FC236}">
                <a16:creationId xmlns:a16="http://schemas.microsoft.com/office/drawing/2014/main" id="{500BD2D3-438D-45A4-AE74-9259F520E2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26" name="Rectangle 25">
            <a:extLst>
              <a:ext uri="{FF2B5EF4-FFF2-40B4-BE49-F238E27FC236}">
                <a16:creationId xmlns:a16="http://schemas.microsoft.com/office/drawing/2014/main" id="{060F84A6-7163-4927-ABC5-551BA2689E1A}"/>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20" name="Picture 19" descr="A picture containing sitting, red, white&#10;&#10;Description automatically generated">
            <a:hlinkClick r:id="rId11"/>
            <a:extLst>
              <a:ext uri="{FF2B5EF4-FFF2-40B4-BE49-F238E27FC236}">
                <a16:creationId xmlns:a16="http://schemas.microsoft.com/office/drawing/2014/main" id="{DB2FE9C0-B47C-410F-8BA8-5AE3F96CDFA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82133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12"/>
          <p:cNvSpPr txBox="1"/>
          <p:nvPr/>
        </p:nvSpPr>
        <p:spPr>
          <a:xfrm>
            <a:off x="349827" y="1679726"/>
            <a:ext cx="8610600" cy="3908762"/>
          </a:xfrm>
          <a:prstGeom prst="rect">
            <a:avLst/>
          </a:prstGeom>
          <a:noFill/>
        </p:spPr>
        <p:txBody>
          <a:bodyPr wrap="square">
            <a:spAutoFit/>
          </a:bodyPr>
          <a:lstStyle/>
          <a:p>
            <a:pPr algn="ctr">
              <a:defRPr/>
            </a:pPr>
            <a:r>
              <a:rPr lang="de-DE" altLang="de-DE" sz="3200" b="1" i="0" dirty="0"/>
              <a:t>Surplus Material</a:t>
            </a:r>
            <a:endParaRPr lang="de-DE" altLang="de-DE" sz="3200" b="1" i="0" dirty="0">
              <a:solidFill>
                <a:srgbClr val="FF0000"/>
              </a:solidFill>
            </a:endParaRPr>
          </a:p>
          <a:p>
            <a:pPr>
              <a:defRPr/>
            </a:pPr>
            <a:r>
              <a:rPr lang="de-DE" altLang="de-DE" i="0" dirty="0"/>
              <a:t> </a:t>
            </a:r>
            <a:endParaRPr lang="de-DE" altLang="de-DE" dirty="0"/>
          </a:p>
          <a:p>
            <a:pPr marL="342900" indent="-342900">
              <a:buFontTx/>
              <a:buChar char="-"/>
              <a:defRPr/>
            </a:pPr>
            <a:r>
              <a:rPr lang="de-DE" altLang="de-DE" dirty="0"/>
              <a:t>Art. 79 CISG</a:t>
            </a:r>
          </a:p>
          <a:p>
            <a:pPr>
              <a:defRPr/>
            </a:pPr>
            <a:endParaRPr lang="de-DE" altLang="de-DE" i="0" dirty="0"/>
          </a:p>
          <a:p>
            <a:pPr marL="342900" indent="-342900">
              <a:buFontTx/>
              <a:buChar char="-"/>
              <a:defRPr/>
            </a:pPr>
            <a:r>
              <a:rPr lang="de-DE" altLang="de-DE" i="0" dirty="0"/>
              <a:t>Office Translation Eckart Brödermann </a:t>
            </a:r>
            <a:r>
              <a:rPr lang="de-DE" altLang="de-DE" i="0" dirty="0" err="1"/>
              <a:t>of</a:t>
            </a:r>
            <a:r>
              <a:rPr lang="de-DE" altLang="de-DE" i="0" dirty="0"/>
              <a:t> an </a:t>
            </a:r>
            <a:r>
              <a:rPr lang="de-DE" altLang="de-DE" i="0" dirty="0" err="1"/>
              <a:t>Excerpt</a:t>
            </a:r>
            <a:r>
              <a:rPr lang="de-DE" altLang="de-DE" i="0" dirty="0"/>
              <a:t> </a:t>
            </a:r>
            <a:r>
              <a:rPr lang="de-DE" altLang="de-DE" i="0" dirty="0" err="1"/>
              <a:t>from</a:t>
            </a:r>
            <a:r>
              <a:rPr lang="de-DE" altLang="de-DE" i="0" dirty="0"/>
              <a:t> a </a:t>
            </a:r>
            <a:r>
              <a:rPr lang="de-DE" altLang="de-DE" i="0" dirty="0" err="1"/>
              <a:t>historic</a:t>
            </a:r>
            <a:r>
              <a:rPr lang="de-DE" altLang="de-DE" i="0" dirty="0"/>
              <a:t> </a:t>
            </a:r>
            <a:r>
              <a:rPr lang="de-DE" altLang="de-DE" i="0" dirty="0" err="1"/>
              <a:t>analysis</a:t>
            </a:r>
            <a:r>
              <a:rPr lang="de-DE" altLang="de-DE" i="0" dirty="0"/>
              <a:t> </a:t>
            </a:r>
            <a:r>
              <a:rPr lang="de-DE" altLang="de-DE" i="0" dirty="0" err="1"/>
              <a:t>of</a:t>
            </a:r>
            <a:r>
              <a:rPr lang="de-DE" altLang="de-DE" i="0" dirty="0"/>
              <a:t> </a:t>
            </a:r>
            <a:r>
              <a:rPr lang="de-DE" altLang="de-DE" i="0" dirty="0" err="1"/>
              <a:t>the</a:t>
            </a:r>
            <a:r>
              <a:rPr lang="de-DE" altLang="de-DE" i="0" dirty="0"/>
              <a:t> </a:t>
            </a:r>
            <a:r>
              <a:rPr lang="de-DE" altLang="de-DE" i="0" dirty="0" err="1"/>
              <a:t>background</a:t>
            </a:r>
            <a:r>
              <a:rPr lang="de-DE" altLang="de-DE" i="0" dirty="0"/>
              <a:t> </a:t>
            </a:r>
            <a:r>
              <a:rPr lang="de-DE" altLang="de-DE" i="0" dirty="0" err="1"/>
              <a:t>of</a:t>
            </a:r>
            <a:r>
              <a:rPr lang="de-DE" altLang="de-DE" i="0" dirty="0"/>
              <a:t> </a:t>
            </a:r>
            <a:r>
              <a:rPr lang="de-DE" altLang="de-DE" i="0" dirty="0" err="1"/>
              <a:t>Section</a:t>
            </a:r>
            <a:r>
              <a:rPr lang="de-DE" altLang="de-DE" i="0" dirty="0"/>
              <a:t> 313 </a:t>
            </a:r>
            <a:r>
              <a:rPr lang="de-DE" altLang="de-DE" i="0" dirty="0" err="1"/>
              <a:t>of</a:t>
            </a:r>
            <a:r>
              <a:rPr lang="de-DE" altLang="de-DE" i="0" dirty="0"/>
              <a:t> </a:t>
            </a:r>
            <a:r>
              <a:rPr lang="de-DE" altLang="de-DE" i="0" dirty="0" err="1"/>
              <a:t>the</a:t>
            </a:r>
            <a:r>
              <a:rPr lang="de-DE" altLang="de-DE" i="0" dirty="0"/>
              <a:t> German  </a:t>
            </a:r>
            <a:r>
              <a:rPr lang="de-DE" altLang="de-DE" i="0" dirty="0" err="1"/>
              <a:t>Civil</a:t>
            </a:r>
            <a:r>
              <a:rPr lang="de-DE" altLang="de-DE" i="0" dirty="0"/>
              <a:t> Code</a:t>
            </a:r>
          </a:p>
          <a:p>
            <a:pPr>
              <a:defRPr/>
            </a:pPr>
            <a:endParaRPr lang="de-DE" altLang="de-DE" sz="1800" i="0" dirty="0"/>
          </a:p>
          <a:p>
            <a:pPr marL="342900" indent="-342900">
              <a:buFontTx/>
              <a:buChar char="-"/>
              <a:defRPr/>
            </a:pPr>
            <a:r>
              <a:rPr lang="de-DE" altLang="de-DE" i="0" dirty="0" err="1"/>
              <a:t>Section</a:t>
            </a:r>
            <a:r>
              <a:rPr lang="de-DE" altLang="de-DE" i="0" dirty="0"/>
              <a:t> 313 German </a:t>
            </a:r>
            <a:r>
              <a:rPr lang="de-DE" altLang="de-DE" i="0" dirty="0" err="1"/>
              <a:t>Civil</a:t>
            </a:r>
            <a:r>
              <a:rPr lang="de-DE" altLang="de-DE" i="0" dirty="0"/>
              <a:t> Code</a:t>
            </a:r>
          </a:p>
          <a:p>
            <a:pPr>
              <a:defRPr/>
            </a:pPr>
            <a:endParaRPr lang="de-DE" altLang="de-DE" sz="1800" i="0" dirty="0"/>
          </a:p>
          <a:p>
            <a:pPr marL="342900" indent="-342900">
              <a:buFontTx/>
              <a:buChar char="-"/>
              <a:defRPr/>
            </a:pPr>
            <a:r>
              <a:rPr lang="de-DE" altLang="de-DE" i="0" dirty="0" err="1"/>
              <a:t>Article</a:t>
            </a:r>
            <a:r>
              <a:rPr lang="de-DE" altLang="de-DE" i="0" dirty="0"/>
              <a:t> 1218 French </a:t>
            </a:r>
            <a:r>
              <a:rPr lang="de-DE" altLang="de-DE" i="0" dirty="0" err="1"/>
              <a:t>Civil</a:t>
            </a:r>
            <a:r>
              <a:rPr lang="de-DE" altLang="de-DE" i="0" dirty="0"/>
              <a:t> Code</a:t>
            </a:r>
          </a:p>
          <a:p>
            <a:pPr>
              <a:defRPr/>
            </a:pPr>
            <a:endParaRPr lang="de-DE" altLang="de-DE" sz="1800" i="0" dirty="0"/>
          </a:p>
          <a:p>
            <a:pPr marL="342900" indent="-342900">
              <a:buFontTx/>
              <a:buChar char="-"/>
              <a:defRPr/>
            </a:pPr>
            <a:r>
              <a:rPr lang="de-DE" altLang="de-DE" i="0" dirty="0"/>
              <a:t>UNIDROIT Principles 2016, </a:t>
            </a:r>
            <a:r>
              <a:rPr lang="de-DE" altLang="de-DE" i="0" dirty="0" err="1"/>
              <a:t>Section</a:t>
            </a:r>
            <a:r>
              <a:rPr lang="de-DE" altLang="de-DE" i="0" dirty="0"/>
              <a:t> 6.2 (</a:t>
            </a:r>
            <a:r>
              <a:rPr lang="de-DE" altLang="de-DE" i="0" dirty="0" err="1"/>
              <a:t>Hardship</a:t>
            </a:r>
            <a:r>
              <a:rPr lang="de-DE" altLang="de-DE" i="0" dirty="0"/>
              <a:t>) and </a:t>
            </a:r>
            <a:r>
              <a:rPr lang="de-DE" altLang="de-DE" i="0" dirty="0" err="1"/>
              <a:t>Articles</a:t>
            </a:r>
            <a:r>
              <a:rPr lang="de-DE" altLang="de-DE" i="0" dirty="0"/>
              <a:t> 7.1.7 (Force Majeure) and</a:t>
            </a:r>
            <a:endParaRPr lang="de-DE" altLang="de-DE"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28</a:t>
            </a:fld>
            <a:endParaRPr lang="en-US" dirty="0">
              <a:solidFill>
                <a:schemeClr val="bg1"/>
              </a:solidFill>
            </a:endParaRPr>
          </a:p>
        </p:txBody>
      </p:sp>
      <p:pic>
        <p:nvPicPr>
          <p:cNvPr id="14" name="Picture 4" descr="Quijano &amp;amp; Associates">
            <a:extLst>
              <a:ext uri="{FF2B5EF4-FFF2-40B4-BE49-F238E27FC236}">
                <a16:creationId xmlns:a16="http://schemas.microsoft.com/office/drawing/2014/main" id="{75B2BC11-5FBC-4617-871B-F6397B7C8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wall, monitor&#10;&#10;Description automatically generated">
            <a:extLst>
              <a:ext uri="{FF2B5EF4-FFF2-40B4-BE49-F238E27FC236}">
                <a16:creationId xmlns:a16="http://schemas.microsoft.com/office/drawing/2014/main" id="{31164FA9-CAFA-4FF6-B688-14639172F7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7" name="Rectangle 16">
            <a:extLst>
              <a:ext uri="{FF2B5EF4-FFF2-40B4-BE49-F238E27FC236}">
                <a16:creationId xmlns:a16="http://schemas.microsoft.com/office/drawing/2014/main" id="{15510E75-737E-456F-8347-163FD81A7EBE}"/>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2" name="Picture 11" descr="A picture containing sitting, red, white&#10;&#10;Description automatically generated">
            <a:hlinkClick r:id="rId7"/>
            <a:extLst>
              <a:ext uri="{FF2B5EF4-FFF2-40B4-BE49-F238E27FC236}">
                <a16:creationId xmlns:a16="http://schemas.microsoft.com/office/drawing/2014/main" id="{DC28DCB3-BF9D-43C8-95D5-19D5DCF01D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3777444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323850" y="1143000"/>
            <a:ext cx="8591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b="1" i="0"/>
              <a:t>Art. 79 CISG</a:t>
            </a:r>
          </a:p>
          <a:p>
            <a:pPr>
              <a:spcBef>
                <a:spcPct val="0"/>
              </a:spcBef>
              <a:buFontTx/>
              <a:buNone/>
            </a:pPr>
            <a:endParaRPr lang="de-DE" altLang="de-DE" b="1" i="0"/>
          </a:p>
          <a:p>
            <a:pPr>
              <a:spcBef>
                <a:spcPct val="0"/>
              </a:spcBef>
              <a:buFontTx/>
              <a:buNone/>
            </a:pPr>
            <a:r>
              <a:rPr lang="en-US" altLang="de-DE" sz="1600" dirty="0"/>
              <a:t>(1) A party is not liable for a failure to perform any of his obligations if he proves that the failure was due to an impediment beyond his control and that he could not reasonably be expected to have taken the impediment into account at the time of the conclusion of the contract or to have avoided or overcome it or its consequences.</a:t>
            </a:r>
          </a:p>
          <a:p>
            <a:pPr>
              <a:spcBef>
                <a:spcPct val="0"/>
              </a:spcBef>
              <a:buFontTx/>
              <a:buNone/>
            </a:pPr>
            <a:r>
              <a:rPr lang="en-US" altLang="de-DE" sz="1600" dirty="0"/>
              <a:t>(2) If the party's failure is due to the failure by a third person whom he has engaged to perform the whole or a part of the contract, that party is exempt from liability only if:</a:t>
            </a:r>
          </a:p>
          <a:p>
            <a:pPr>
              <a:spcBef>
                <a:spcPct val="0"/>
              </a:spcBef>
              <a:buFontTx/>
              <a:buNone/>
            </a:pPr>
            <a:r>
              <a:rPr lang="en-US" altLang="de-DE" sz="1600" dirty="0"/>
              <a:t>(a) he is exempt under the preceding paragraph; and</a:t>
            </a:r>
          </a:p>
          <a:p>
            <a:pPr>
              <a:spcBef>
                <a:spcPct val="0"/>
              </a:spcBef>
              <a:buFontTx/>
              <a:buNone/>
            </a:pPr>
            <a:r>
              <a:rPr lang="en-US" altLang="de-DE" sz="1600" dirty="0"/>
              <a:t>(b) the person whom he has so engaged would be so exempt if the provisions of that paragraph were applied to him.</a:t>
            </a:r>
          </a:p>
          <a:p>
            <a:pPr>
              <a:spcBef>
                <a:spcPct val="0"/>
              </a:spcBef>
              <a:buFontTx/>
              <a:buNone/>
            </a:pPr>
            <a:r>
              <a:rPr lang="en-US" altLang="de-DE" sz="1600" dirty="0"/>
              <a:t>(3) The exemption provided by this article has effect for the period during which the impediment exists.</a:t>
            </a:r>
          </a:p>
          <a:p>
            <a:pPr>
              <a:spcBef>
                <a:spcPct val="0"/>
              </a:spcBef>
              <a:buFontTx/>
              <a:buNone/>
            </a:pPr>
            <a:r>
              <a:rPr lang="en-US" altLang="de-DE" sz="1600" dirty="0"/>
              <a:t>(4) The party who fails to perform must give notice to the other party of the impediment and its effect on his ability to perform. If the notice is not received by the other party within a reasonable time after the party who fails to perform knew or ought to have known of the impediment, he is liable for damages resulting from such non-receipt.</a:t>
            </a:r>
          </a:p>
          <a:p>
            <a:pPr>
              <a:spcBef>
                <a:spcPct val="0"/>
              </a:spcBef>
              <a:buFontTx/>
              <a:buNone/>
            </a:pPr>
            <a:r>
              <a:rPr lang="en-US" altLang="de-DE" sz="1600" dirty="0"/>
              <a:t>(5) Nothing in this article prevents either party from exercising any right other than to claim damages under this Convention.</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29</a:t>
            </a:fld>
            <a:endParaRPr lang="en-US" dirty="0">
              <a:solidFill>
                <a:schemeClr val="bg1"/>
              </a:solidFill>
            </a:endParaRPr>
          </a:p>
        </p:txBody>
      </p:sp>
      <p:pic>
        <p:nvPicPr>
          <p:cNvPr id="15" name="Picture 4" descr="Quijano &amp;amp; Associates">
            <a:extLst>
              <a:ext uri="{FF2B5EF4-FFF2-40B4-BE49-F238E27FC236}">
                <a16:creationId xmlns:a16="http://schemas.microsoft.com/office/drawing/2014/main" id="{99FCADEE-CA50-42B4-B230-D3F8CD04C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D1E8F98B-7B28-4E5F-AB6F-00CD7AF8B2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DA3766C4-A342-4854-B918-A9469F19ED15}"/>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7"/>
            <a:extLst>
              <a:ext uri="{FF2B5EF4-FFF2-40B4-BE49-F238E27FC236}">
                <a16:creationId xmlns:a16="http://schemas.microsoft.com/office/drawing/2014/main" id="{1E67876F-B4DD-4D42-9D93-FCDF31408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09768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
          <p:cNvSpPr>
            <a:spLocks noChangeArrowheads="1"/>
          </p:cNvSpPr>
          <p:nvPr/>
        </p:nvSpPr>
        <p:spPr bwMode="auto">
          <a:xfrm>
            <a:off x="2209800" y="1896932"/>
            <a:ext cx="4292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i="0" dirty="0">
                <a:solidFill>
                  <a:srgbClr val="000000"/>
                </a:solidFill>
              </a:rPr>
              <a:t>Eckart Brödermann</a:t>
            </a:r>
            <a:br>
              <a:rPr lang="en-US" altLang="en-US" sz="1600" i="0" dirty="0">
                <a:solidFill>
                  <a:srgbClr val="000000"/>
                </a:solidFill>
              </a:rPr>
            </a:br>
            <a:r>
              <a:rPr lang="en-US" altLang="en-US" sz="1600" i="0" dirty="0">
                <a:solidFill>
                  <a:srgbClr val="000000"/>
                </a:solidFill>
              </a:rPr>
              <a:t>Brödermann Jahn </a:t>
            </a:r>
          </a:p>
          <a:p>
            <a:pPr>
              <a:spcBef>
                <a:spcPct val="0"/>
              </a:spcBef>
              <a:buFontTx/>
              <a:buNone/>
            </a:pPr>
            <a:r>
              <a:rPr lang="en-US" altLang="en-US" sz="1600" i="0" dirty="0">
                <a:solidFill>
                  <a:srgbClr val="000000"/>
                </a:solidFill>
              </a:rPr>
              <a:t>Rechtsanwaltsgesellschaft mbH </a:t>
            </a:r>
          </a:p>
          <a:p>
            <a:pPr>
              <a:spcBef>
                <a:spcPct val="0"/>
              </a:spcBef>
              <a:buFontTx/>
              <a:buNone/>
            </a:pPr>
            <a:r>
              <a:rPr lang="en-US" altLang="en-US" sz="1600" i="0" dirty="0">
                <a:solidFill>
                  <a:srgbClr val="000000"/>
                </a:solidFill>
              </a:rPr>
              <a:t>Hamburg, Germany</a:t>
            </a:r>
            <a:br>
              <a:rPr lang="en-US" altLang="en-US" sz="1600" i="0" dirty="0">
                <a:solidFill>
                  <a:srgbClr val="000000"/>
                </a:solidFill>
              </a:rPr>
            </a:br>
            <a:r>
              <a:rPr lang="en-US" altLang="en-US" sz="1600" i="0" dirty="0">
                <a:solidFill>
                  <a:srgbClr val="000000"/>
                </a:solidFill>
              </a:rPr>
              <a:t>+49(40) 370-905.20</a:t>
            </a:r>
            <a:br>
              <a:rPr lang="en-US" altLang="en-US" sz="1600" i="0" dirty="0">
                <a:solidFill>
                  <a:srgbClr val="000000"/>
                </a:solidFill>
              </a:rPr>
            </a:br>
            <a:r>
              <a:rPr lang="en-US" altLang="en-US" sz="1600" i="0" dirty="0">
                <a:solidFill>
                  <a:srgbClr val="000000"/>
                </a:solidFill>
              </a:rPr>
              <a:t>Eckart.Brödermann@german-law.com.com</a:t>
            </a:r>
          </a:p>
        </p:txBody>
      </p:sp>
      <p:pic>
        <p:nvPicPr>
          <p:cNvPr id="18" name="Grafik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0" y="1820698"/>
            <a:ext cx="2565400" cy="9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18"/>
          <p:cNvSpPr txBox="1"/>
          <p:nvPr/>
        </p:nvSpPr>
        <p:spPr>
          <a:xfrm>
            <a:off x="28575" y="3683928"/>
            <a:ext cx="6219825" cy="2793072"/>
          </a:xfrm>
          <a:prstGeom prst="rect">
            <a:avLst/>
          </a:prstGeom>
          <a:noFill/>
        </p:spPr>
        <p:txBody>
          <a:bodyPr>
            <a:spAutoFit/>
          </a:bodyPr>
          <a:lstStyle/>
          <a:p>
            <a:pPr algn="just">
              <a:defRPr/>
            </a:pPr>
            <a:r>
              <a:rPr lang="de-DE" sz="1750" i="0" dirty="0"/>
              <a:t>Born 1958, 4 </a:t>
            </a:r>
            <a:r>
              <a:rPr lang="de-DE" sz="1750" i="0" dirty="0" err="1"/>
              <a:t>children</a:t>
            </a:r>
            <a:r>
              <a:rPr lang="de-DE" sz="1750" i="0" dirty="0"/>
              <a:t>; Senior Partner </a:t>
            </a:r>
            <a:r>
              <a:rPr lang="de-DE" sz="1750" i="0" dirty="0" err="1"/>
              <a:t>of</a:t>
            </a:r>
            <a:r>
              <a:rPr lang="de-DE" sz="1750" i="0" dirty="0"/>
              <a:t> Brödermann Jahn, </a:t>
            </a:r>
            <a:r>
              <a:rPr lang="de-DE" sz="1750" i="0" dirty="0" err="1"/>
              <a:t>founded</a:t>
            </a:r>
            <a:r>
              <a:rPr lang="de-DE" sz="1750" i="0" dirty="0"/>
              <a:t> 1996, 22 </a:t>
            </a:r>
            <a:r>
              <a:rPr lang="de-DE" sz="1750" i="0" dirty="0" err="1"/>
              <a:t>lawyers</a:t>
            </a:r>
            <a:r>
              <a:rPr lang="de-DE" sz="1750" i="0" dirty="0"/>
              <a:t> (a </a:t>
            </a:r>
            <a:r>
              <a:rPr lang="de-DE" sz="1750" b="1" i="0" dirty="0" err="1"/>
              <a:t>bullet</a:t>
            </a:r>
            <a:r>
              <a:rPr lang="de-DE" sz="1750" b="1" i="0" dirty="0"/>
              <a:t> </a:t>
            </a:r>
            <a:r>
              <a:rPr lang="de-DE" sz="1750" b="1" i="0" dirty="0" err="1"/>
              <a:t>proven</a:t>
            </a:r>
            <a:r>
              <a:rPr lang="de-DE" sz="1750" b="1" i="0" dirty="0"/>
              <a:t> law firm </a:t>
            </a:r>
            <a:r>
              <a:rPr lang="de-DE" sz="1750" b="1" i="0" dirty="0" err="1"/>
              <a:t>for</a:t>
            </a:r>
            <a:r>
              <a:rPr lang="de-DE" sz="1750" b="1" i="0" dirty="0"/>
              <a:t> ACC </a:t>
            </a:r>
            <a:r>
              <a:rPr lang="de-DE" sz="1750" b="1" i="0" dirty="0" err="1"/>
              <a:t>clients</a:t>
            </a:r>
            <a:r>
              <a:rPr lang="de-DE" sz="1750" i="0" dirty="0"/>
              <a:t>); </a:t>
            </a:r>
            <a:r>
              <a:rPr lang="en-US" sz="1750" i="0" dirty="0"/>
              <a:t>Special Adjunct Member of the Board of Primerus for Special Projects; Professor and Dr. iur., University of Hamburg (International Contracts; International Arbitration); LL.M. (Harvard, East Asian Legal Studies); Maître en droit (Paris V); Attorney-at-Law (New York); FCIArb. (London); Certified Specialist in </a:t>
            </a:r>
            <a:r>
              <a:rPr lang="en-US" sz="1750" b="1" i="0" dirty="0"/>
              <a:t>International Business Law</a:t>
            </a:r>
            <a:r>
              <a:rPr lang="en-US" sz="1750" i="0" dirty="0"/>
              <a:t> (Germany); Rechtsanwalt (Germany); multiple publications since 1981 </a:t>
            </a:r>
          </a:p>
          <a:p>
            <a:pPr>
              <a:defRPr/>
            </a:pPr>
            <a:r>
              <a:rPr lang="en-US" sz="1750" i="0" dirty="0"/>
              <a:t> </a:t>
            </a:r>
            <a:r>
              <a:rPr lang="de-DE" sz="1750" i="0" dirty="0"/>
              <a:t> </a:t>
            </a:r>
            <a:r>
              <a:rPr lang="de-DE" i="0" dirty="0"/>
              <a:t> </a:t>
            </a:r>
          </a:p>
        </p:txBody>
      </p:sp>
      <p:pic>
        <p:nvPicPr>
          <p:cNvPr id="20" name="Grafik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571401"/>
            <a:ext cx="1764429"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 y="1954687"/>
            <a:ext cx="2181225" cy="1454150"/>
          </a:xfrm>
          <a:prstGeom prst="rect">
            <a:avLst/>
          </a:prstGeom>
        </p:spPr>
      </p:pic>
      <p:sp>
        <p:nvSpPr>
          <p:cNvPr id="2" name="Rechteck 1">
            <a:extLst>
              <a:ext uri="{FF2B5EF4-FFF2-40B4-BE49-F238E27FC236}">
                <a16:creationId xmlns:a16="http://schemas.microsoft.com/office/drawing/2014/main" id="{FF5CBA6B-8F93-4641-9A09-BDC5AD36AE06}"/>
              </a:ext>
            </a:extLst>
          </p:cNvPr>
          <p:cNvSpPr/>
          <p:nvPr/>
        </p:nvSpPr>
        <p:spPr>
          <a:xfrm>
            <a:off x="187469" y="111864"/>
            <a:ext cx="2971800" cy="32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Your</a:t>
            </a:r>
            <a:r>
              <a:rPr lang="de-DE" dirty="0"/>
              <a:t> </a:t>
            </a:r>
            <a:r>
              <a:rPr lang="de-DE" dirty="0" err="1"/>
              <a:t>Presenters</a:t>
            </a:r>
            <a:endParaRPr lang="de-DE" dirty="0"/>
          </a:p>
        </p:txBody>
      </p:sp>
      <p:sp>
        <p:nvSpPr>
          <p:cNvPr id="4" name="Foliennummernplatzhalter 3"/>
          <p:cNvSpPr>
            <a:spLocks noGrp="1"/>
          </p:cNvSpPr>
          <p:nvPr>
            <p:ph type="sldNum" sz="quarter" idx="12"/>
          </p:nvPr>
        </p:nvSpPr>
        <p:spPr/>
        <p:txBody>
          <a:bodyPr/>
          <a:lstStyle/>
          <a:p>
            <a:fld id="{D93831B6-0147-426F-BCA4-2B81AEB2BD94}" type="slidenum">
              <a:rPr lang="en-US" sz="1000" smtClean="0">
                <a:solidFill>
                  <a:schemeClr val="bg1"/>
                </a:solidFill>
              </a:rPr>
              <a:t>3</a:t>
            </a:fld>
            <a:endParaRPr lang="en-US" sz="1000" dirty="0">
              <a:solidFill>
                <a:schemeClr val="bg1"/>
              </a:solidFill>
            </a:endParaRPr>
          </a:p>
        </p:txBody>
      </p:sp>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4700" y="111864"/>
            <a:ext cx="2514600" cy="1676400"/>
          </a:xfrm>
          <a:prstGeom prst="rect">
            <a:avLst/>
          </a:prstGeom>
        </p:spPr>
      </p:pic>
      <p:pic>
        <p:nvPicPr>
          <p:cNvPr id="14" name="Picture 13" descr="A picture containing wall, monitor&#10;&#10;Description automatically generated">
            <a:extLst>
              <a:ext uri="{FF2B5EF4-FFF2-40B4-BE49-F238E27FC236}">
                <a16:creationId xmlns:a16="http://schemas.microsoft.com/office/drawing/2014/main" id="{2D1F4DA8-9E9F-4665-9C64-57300DD609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5" name="Rectangle 14">
            <a:extLst>
              <a:ext uri="{FF2B5EF4-FFF2-40B4-BE49-F238E27FC236}">
                <a16:creationId xmlns:a16="http://schemas.microsoft.com/office/drawing/2014/main" id="{ABAEAF13-292D-49A3-8D76-B884B1A7F867}"/>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spTree>
    <p:extLst>
      <p:ext uri="{BB962C8B-B14F-4D97-AF65-F5344CB8AC3E}">
        <p14:creationId xmlns:p14="http://schemas.microsoft.com/office/powerpoint/2010/main" val="2630720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209550" y="1414027"/>
            <a:ext cx="87058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n-GB" altLang="de-DE" sz="1600" b="1" dirty="0"/>
              <a:t>“1.The Concept of clausula rebus sic stantibus</a:t>
            </a:r>
            <a:endParaRPr lang="de-DE" altLang="de-DE" sz="1600" dirty="0"/>
          </a:p>
          <a:p>
            <a:pPr algn="just">
              <a:spcBef>
                <a:spcPct val="0"/>
              </a:spcBef>
              <a:buFontTx/>
              <a:buNone/>
            </a:pPr>
            <a:r>
              <a:rPr lang="en-GB" altLang="de-DE" sz="1600" dirty="0"/>
              <a:t>Roman law had not developed a concept which corresponds to the doctrine of clausula [i.e. rebus sic stantibus] or of foundations of contract [i.e. “Geschäftsgrundlagen-Lehre”]. However, </a:t>
            </a:r>
            <a:r>
              <a:rPr lang="en-GB" altLang="de-DE" sz="1600" b="1" dirty="0"/>
              <a:t>Roman contract law knew the underlying principle for these doctrines, </a:t>
            </a:r>
            <a:r>
              <a:rPr lang="en-GB" altLang="de-DE" sz="1600" dirty="0"/>
              <a:t>[i.e.]</a:t>
            </a:r>
            <a:r>
              <a:rPr lang="en-GB" altLang="de-DE" sz="1600" b="1" dirty="0"/>
              <a:t> bona fide</a:t>
            </a:r>
            <a:r>
              <a:rPr lang="en-GB" altLang="de-DE" sz="1600" dirty="0"/>
              <a:t> and could thereby show a high degree of flexibility. The writings of </a:t>
            </a:r>
            <a:r>
              <a:rPr lang="en-GB" altLang="de-DE" sz="1600" b="1" dirty="0"/>
              <a:t>Cicero</a:t>
            </a:r>
            <a:r>
              <a:rPr lang="en-GB" altLang="de-DE" sz="1600" dirty="0"/>
              <a:t> and </a:t>
            </a:r>
            <a:r>
              <a:rPr lang="en-GB" altLang="de-DE" sz="1600" b="1" dirty="0"/>
              <a:t>Seneca</a:t>
            </a:r>
            <a:r>
              <a:rPr lang="en-GB" altLang="de-DE" sz="1600" dirty="0"/>
              <a:t> already hint at the idea of clausula [i.e. rebus sic stantibus]. [Footnote omitted]. However, the origins - [which are] so far not much researched - of the clausula-doctrine in legal contexts go only back to the time of the glossators [Footnote omitted; i.e. a European school of thought in the twelfth and thirteenth century, which commented on the Corpus Iuris Civilis]. First connecting factor was a quote in the “Digest” D. 12,4,8 from </a:t>
            </a:r>
            <a:r>
              <a:rPr lang="en-GB" altLang="de-DE" sz="1600" b="1" dirty="0"/>
              <a:t>Ulpian</a:t>
            </a:r>
            <a:r>
              <a:rPr lang="en-GB" altLang="de-DE" sz="1600" dirty="0"/>
              <a:t>, a fragment, which relates to the condictio causa data causa non secuta, … The concept of a </a:t>
            </a:r>
            <a:r>
              <a:rPr lang="en-GB" altLang="de-DE" sz="1600" b="1" dirty="0"/>
              <a:t>tacit condition [which is] of the contents that the conditions [i.e. circumstances circumventing the contract] do not change</a:t>
            </a:r>
            <a:r>
              <a:rPr lang="en-GB" altLang="de-DE" sz="1600" dirty="0"/>
              <a:t> can moreover be shown [in the writing of] the moraltheologists [German: “Moraltheologen”] and the commentators [i.e. of a European legal school which arose in France in the fourteenth century, which commented on the Corpus Iuris Civilis].”</a:t>
            </a:r>
            <a:r>
              <a:rPr lang="en-GB" altLang="de-DE" sz="1600" baseline="30000" dirty="0">
                <a:hlinkClick r:id="rId5" action="ppaction://hlinkfile"/>
              </a:rPr>
              <a:t>[</a:t>
            </a:r>
            <a:r>
              <a:rPr lang="de-DE" altLang="de-DE" sz="1600" dirty="0"/>
              <a:t> </a:t>
            </a:r>
            <a:r>
              <a:rPr lang="en-GB" altLang="de-DE" sz="1600" baseline="30000" dirty="0">
                <a:hlinkClick r:id="rId6" action="ppaction://hlinkfile"/>
              </a:rPr>
              <a:t>[1]</a:t>
            </a:r>
            <a:r>
              <a:rPr lang="en-GB" altLang="de-DE" sz="1600" dirty="0"/>
              <a:t> </a:t>
            </a:r>
          </a:p>
          <a:p>
            <a:pPr algn="just">
              <a:spcBef>
                <a:spcPct val="0"/>
              </a:spcBef>
              <a:buFontTx/>
              <a:buNone/>
            </a:pPr>
            <a:endParaRPr lang="en-GB" altLang="de-DE" sz="1600" dirty="0"/>
          </a:p>
          <a:p>
            <a:pPr algn="just">
              <a:spcBef>
                <a:spcPct val="0"/>
              </a:spcBef>
              <a:buFontTx/>
              <a:buNone/>
            </a:pPr>
            <a:r>
              <a:rPr lang="en-GB" altLang="de-DE" sz="1400" dirty="0"/>
              <a:t>Office Translation, prepared by </a:t>
            </a:r>
            <a:r>
              <a:rPr lang="de-DE" altLang="de-DE" sz="1400" dirty="0"/>
              <a:t>Eckart Brödermann </a:t>
            </a:r>
            <a:r>
              <a:rPr lang="de-DE" altLang="de-DE" sz="1400" dirty="0" err="1"/>
              <a:t>of</a:t>
            </a:r>
            <a:r>
              <a:rPr lang="en-US" altLang="de-DE" sz="1400" b="1" dirty="0"/>
              <a:t>: </a:t>
            </a:r>
            <a:r>
              <a:rPr lang="en-GB" altLang="de-DE" sz="1400" dirty="0"/>
              <a:t>Meyer-Pritzl in Schmoeckel / Rückert / Zimmermann (ed.), Historisch-kritischer Kommentar zum BGB, Band II Schuldrecht: Allgemeiner Teil, 2. </a:t>
            </a:r>
            <a:r>
              <a:rPr lang="de-DE" altLang="de-DE" sz="1400" dirty="0"/>
              <a:t>Teilband, §§ 305-432 (</a:t>
            </a:r>
            <a:r>
              <a:rPr lang="de-DE" altLang="de-DE" sz="1400" dirty="0" err="1"/>
              <a:t>editor</a:t>
            </a:r>
            <a:r>
              <a:rPr lang="de-DE" altLang="de-DE" sz="1400" dirty="0"/>
              <a:t>: Reinhard Zimmermann, 2007), §§ 313-314: Störung der Geschäftsgrundlage. Kündigung von Dauerschuldverhältnissen aus wichtigem Grund, </a:t>
            </a:r>
            <a:r>
              <a:rPr lang="de-DE" altLang="de-DE" sz="1400" dirty="0" err="1"/>
              <a:t>no</a:t>
            </a:r>
            <a:r>
              <a:rPr lang="de-DE" altLang="de-DE" sz="1400" dirty="0"/>
              <a:t>. 4, at p. 1710-1711. </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30</a:t>
            </a:fld>
            <a:endParaRPr lang="en-US" dirty="0">
              <a:solidFill>
                <a:schemeClr val="bg1"/>
              </a:solidFill>
            </a:endParaRPr>
          </a:p>
        </p:txBody>
      </p:sp>
      <p:pic>
        <p:nvPicPr>
          <p:cNvPr id="15" name="Picture 4" descr="Quijano &amp;amp; Associates">
            <a:extLst>
              <a:ext uri="{FF2B5EF4-FFF2-40B4-BE49-F238E27FC236}">
                <a16:creationId xmlns:a16="http://schemas.microsoft.com/office/drawing/2014/main" id="{E59058BF-DACB-4F31-9586-0CFD9BF1E1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47CC06AA-6666-418D-9835-C1250D81A4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C1077789-550C-4B75-88B0-9AB7367C150A}"/>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9"/>
            <a:extLst>
              <a:ext uri="{FF2B5EF4-FFF2-40B4-BE49-F238E27FC236}">
                <a16:creationId xmlns:a16="http://schemas.microsoft.com/office/drawing/2014/main" id="{EA1F622B-D023-4494-ADC3-11A614AB99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106264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426605" y="1456151"/>
            <a:ext cx="81534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b="1" i="0" dirty="0" err="1"/>
              <a:t>Section</a:t>
            </a:r>
            <a:r>
              <a:rPr lang="de-DE" altLang="de-DE" b="1" i="0" dirty="0"/>
              <a:t> 313 German </a:t>
            </a:r>
            <a:r>
              <a:rPr lang="de-DE" altLang="de-DE" b="1" i="0" dirty="0" err="1"/>
              <a:t>Civil</a:t>
            </a:r>
            <a:r>
              <a:rPr lang="de-DE" altLang="de-DE" b="1" i="0" dirty="0"/>
              <a:t> Code (§ 313 BGB)</a:t>
            </a:r>
          </a:p>
          <a:p>
            <a:pPr>
              <a:spcBef>
                <a:spcPct val="0"/>
              </a:spcBef>
              <a:buFontTx/>
              <a:buNone/>
            </a:pPr>
            <a:r>
              <a:rPr lang="de-DE" altLang="de-DE" sz="1800" i="0" dirty="0"/>
              <a:t> </a:t>
            </a:r>
          </a:p>
          <a:p>
            <a:pPr>
              <a:spcBef>
                <a:spcPct val="0"/>
              </a:spcBef>
              <a:buFontTx/>
              <a:buNone/>
            </a:pPr>
            <a:r>
              <a:rPr lang="en-US" altLang="de-DE" sz="1600" b="1" dirty="0"/>
              <a:t>Section 313</a:t>
            </a:r>
            <a:br>
              <a:rPr lang="en-US" altLang="de-DE" sz="1600" b="1" dirty="0"/>
            </a:br>
            <a:r>
              <a:rPr lang="en-US" altLang="de-DE" sz="1600" b="1" dirty="0"/>
              <a:t>Interference with the basis of the transaction</a:t>
            </a:r>
          </a:p>
          <a:p>
            <a:pPr algn="just">
              <a:spcBef>
                <a:spcPct val="0"/>
              </a:spcBef>
              <a:buFontTx/>
              <a:buNone/>
            </a:pPr>
            <a:r>
              <a:rPr lang="en-US" altLang="de-DE" sz="1600" dirty="0"/>
              <a:t>(1) If circumstances which became the basis of a contract have significantly changed since the contract was entered into and if the parties would not have entered into the contract or would have entered into it with different contents if they had foreseen this change, </a:t>
            </a:r>
            <a:r>
              <a:rPr lang="en-US" altLang="de-DE" sz="1600" b="1" dirty="0"/>
              <a:t>adaptation of the contract may be demanded </a:t>
            </a:r>
            <a:r>
              <a:rPr lang="en-US" altLang="de-DE" sz="1600" dirty="0"/>
              <a:t>to the extent that, taking account of all the circumstances of the specific case, in particular the contractual or statutory distribution of risk, one of the parties cannot reasonably be expected to uphold the contract without alteration.</a:t>
            </a:r>
          </a:p>
          <a:p>
            <a:pPr algn="just">
              <a:spcBef>
                <a:spcPct val="0"/>
              </a:spcBef>
              <a:buFontTx/>
              <a:buNone/>
            </a:pPr>
            <a:r>
              <a:rPr lang="en-US" altLang="de-DE" sz="1600" dirty="0"/>
              <a:t>(2) It is equivalent to a change of circumstances if material conceptions that have become the basis of the contract are found to be incorrect.</a:t>
            </a:r>
          </a:p>
          <a:p>
            <a:pPr algn="just">
              <a:spcBef>
                <a:spcPct val="0"/>
              </a:spcBef>
              <a:buFontTx/>
              <a:buNone/>
            </a:pPr>
            <a:r>
              <a:rPr lang="en-US" altLang="de-DE" sz="1600" dirty="0"/>
              <a:t>(3) If adaptation of the contract is not possible or one party cannot reasonably be expected to accept it, the disadvantaged party may revoke the contract. In the case of continuing obligations, the right to terminate takes the place of the right to revoke.</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31</a:t>
            </a:fld>
            <a:endParaRPr lang="en-US" dirty="0">
              <a:solidFill>
                <a:schemeClr val="bg1"/>
              </a:solidFill>
            </a:endParaRPr>
          </a:p>
        </p:txBody>
      </p:sp>
      <p:pic>
        <p:nvPicPr>
          <p:cNvPr id="15" name="Picture 4" descr="Quijano &amp;amp; Associates">
            <a:extLst>
              <a:ext uri="{FF2B5EF4-FFF2-40B4-BE49-F238E27FC236}">
                <a16:creationId xmlns:a16="http://schemas.microsoft.com/office/drawing/2014/main" id="{5DDA2483-F8B8-4CB4-A93F-09764E7D2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514B0017-438C-4CA2-9EE3-02967AA028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1F741AD2-8F1E-42B0-9B5E-A9D85E9078FD}"/>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7"/>
            <a:extLst>
              <a:ext uri="{FF2B5EF4-FFF2-40B4-BE49-F238E27FC236}">
                <a16:creationId xmlns:a16="http://schemas.microsoft.com/office/drawing/2014/main" id="{C1F381B5-5B9F-41EB-96B3-4CA70ED21A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716594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457200" y="1269938"/>
            <a:ext cx="8458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b="1" i="0" dirty="0"/>
              <a:t>Art. 1218 French </a:t>
            </a:r>
            <a:r>
              <a:rPr lang="de-DE" altLang="de-DE" b="1" i="0" dirty="0" err="1"/>
              <a:t>Civil</a:t>
            </a:r>
            <a:r>
              <a:rPr lang="de-DE" altLang="de-DE" b="1" i="0" dirty="0"/>
              <a:t> Code</a:t>
            </a:r>
          </a:p>
          <a:p>
            <a:pPr>
              <a:spcBef>
                <a:spcPct val="0"/>
              </a:spcBef>
              <a:buFontTx/>
              <a:buNone/>
            </a:pPr>
            <a:r>
              <a:rPr lang="de-DE" altLang="de-DE" sz="1800" i="0" dirty="0"/>
              <a:t> </a:t>
            </a:r>
          </a:p>
          <a:p>
            <a:pPr>
              <a:spcBef>
                <a:spcPct val="0"/>
              </a:spcBef>
              <a:buFontTx/>
              <a:buNone/>
            </a:pPr>
            <a:r>
              <a:rPr lang="en-US" altLang="de-DE" sz="1800" dirty="0"/>
              <a:t>Art. 1218. –In contractual matters, there is force majeure where an event beyond the control of the debtor, which could not reasonably have been foreseen at the time of the conclusion of the contract and whose effects could not be avoided by appropriate measures, prevents performance of his obligation by the debtor. If the prevention is temporary, performance of the obligation is suspended unless the delay which results justifies termination of the contract. If the prevention is permanent, the contract is terminated by operation of law and the parties are discharged from their obligations under the conditions provided by articles 1351 and 1351-1.</a:t>
            </a:r>
          </a:p>
          <a:p>
            <a:pPr>
              <a:spcBef>
                <a:spcPct val="0"/>
              </a:spcBef>
              <a:buFontTx/>
              <a:buNone/>
            </a:pPr>
            <a:endParaRPr lang="en-US" altLang="de-DE" sz="1800" dirty="0"/>
          </a:p>
          <a:p>
            <a:pPr>
              <a:spcBef>
                <a:spcPct val="0"/>
              </a:spcBef>
              <a:buFontTx/>
              <a:buNone/>
            </a:pPr>
            <a:r>
              <a:rPr lang="en-US" altLang="de-DE" sz="1400" dirty="0"/>
              <a:t>THE LAW OF CONTRACT, THE GENERAL REGIME OF OBLIGATIONS, AND PROOF OF OBLIGATIONS The new provisions of the Code civil created by Ordonnance n°2016-131of 10 February 2016, translated into English by </a:t>
            </a:r>
            <a:r>
              <a:rPr lang="en-US" altLang="de-DE" sz="1400" b="1" dirty="0"/>
              <a:t>John Cartwright </a:t>
            </a:r>
            <a:r>
              <a:rPr lang="en-US" altLang="de-DE" sz="1400" dirty="0"/>
              <a:t>Professor of the Law of Contract and Director of the Institute of European and Comparative Law, University of </a:t>
            </a:r>
            <a:r>
              <a:rPr lang="en-US" altLang="de-DE" sz="1400" b="1" dirty="0"/>
              <a:t>Oxford</a:t>
            </a:r>
            <a:r>
              <a:rPr lang="en-US" altLang="de-DE" sz="1400" dirty="0"/>
              <a:t>, and Tutor in Law, Christ Church, Oxford; Professor of Anglo-American Private Law, University of Leiden </a:t>
            </a:r>
            <a:r>
              <a:rPr lang="en-US" altLang="de-DE" sz="1400" b="1" dirty="0"/>
              <a:t>Bénédicte Fauvarque-Cosson </a:t>
            </a:r>
            <a:r>
              <a:rPr lang="en-US" altLang="de-DE" sz="1400" dirty="0"/>
              <a:t>Professeur à l’Université Panthéon-Assas (</a:t>
            </a:r>
            <a:r>
              <a:rPr lang="en-US" altLang="de-DE" sz="1400" b="1" dirty="0"/>
              <a:t>Paris</a:t>
            </a:r>
            <a:r>
              <a:rPr lang="en-US" altLang="de-DE" sz="1400" dirty="0"/>
              <a:t> II) and </a:t>
            </a:r>
            <a:r>
              <a:rPr lang="en-US" altLang="de-DE" sz="1400" b="1" dirty="0"/>
              <a:t>Simon Whittaker </a:t>
            </a:r>
            <a:r>
              <a:rPr lang="en-US" altLang="de-DE" sz="1400" dirty="0"/>
              <a:t>Professor of European Comparative Law</a:t>
            </a:r>
            <a:r>
              <a:rPr lang="en-US" altLang="de-DE" sz="1800" dirty="0"/>
              <a:t>, </a:t>
            </a:r>
            <a:r>
              <a:rPr lang="en-US" altLang="de-DE" sz="1400" dirty="0"/>
              <a:t>University of Oxford and Fellow and Tutor in Law, St. John’s College, </a:t>
            </a:r>
            <a:r>
              <a:rPr lang="en-US" altLang="de-DE" sz="1400" b="1" dirty="0"/>
              <a:t>Oxford</a:t>
            </a:r>
            <a:endParaRPr lang="en-US" altLang="de-DE" sz="1800"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32</a:t>
            </a:fld>
            <a:endParaRPr lang="en-US" dirty="0">
              <a:solidFill>
                <a:schemeClr val="bg1"/>
              </a:solidFill>
            </a:endParaRPr>
          </a:p>
        </p:txBody>
      </p:sp>
      <p:pic>
        <p:nvPicPr>
          <p:cNvPr id="15" name="Picture 4" descr="Quijano &amp;amp; Associates">
            <a:extLst>
              <a:ext uri="{FF2B5EF4-FFF2-40B4-BE49-F238E27FC236}">
                <a16:creationId xmlns:a16="http://schemas.microsoft.com/office/drawing/2014/main" id="{F45F1466-E438-450D-9EAC-53AB3EE4D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D32E2402-32A5-4B3D-A0AD-37ADC20389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1DF6A325-6E50-4809-A503-939F04CD9096}"/>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7"/>
            <a:extLst>
              <a:ext uri="{FF2B5EF4-FFF2-40B4-BE49-F238E27FC236}">
                <a16:creationId xmlns:a16="http://schemas.microsoft.com/office/drawing/2014/main" id="{D3BABB82-F479-41CF-AD18-04B4EFB59B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2927579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13"/>
          <p:cNvSpPr txBox="1"/>
          <p:nvPr/>
        </p:nvSpPr>
        <p:spPr>
          <a:xfrm>
            <a:off x="266700" y="1371600"/>
            <a:ext cx="8591550" cy="5200650"/>
          </a:xfrm>
          <a:prstGeom prst="rect">
            <a:avLst/>
          </a:prstGeom>
          <a:noFill/>
        </p:spPr>
        <p:txBody>
          <a:bodyPr>
            <a:spAutoFit/>
          </a:bodyPr>
          <a:lstStyle/>
          <a:p>
            <a:pPr>
              <a:defRPr/>
            </a:pPr>
            <a:r>
              <a:rPr lang="de-DE" altLang="de-DE" b="1" i="0" dirty="0"/>
              <a:t>UNIDROIT </a:t>
            </a:r>
            <a:r>
              <a:rPr lang="de-DE" altLang="de-DE" b="1" i="0" dirty="0" err="1"/>
              <a:t>Principles</a:t>
            </a:r>
            <a:r>
              <a:rPr lang="de-DE" altLang="de-DE" b="1" i="0" dirty="0"/>
              <a:t>: </a:t>
            </a:r>
            <a:r>
              <a:rPr lang="de-DE" altLang="de-DE" b="1" i="0" dirty="0" err="1"/>
              <a:t>Section</a:t>
            </a:r>
            <a:r>
              <a:rPr lang="de-DE" altLang="de-DE" b="1" i="0" dirty="0"/>
              <a:t> 2: </a:t>
            </a:r>
            <a:r>
              <a:rPr lang="de-DE" altLang="de-DE" b="1" i="0" dirty="0" err="1"/>
              <a:t>Hardship</a:t>
            </a:r>
            <a:endParaRPr lang="de-DE" altLang="de-DE" b="1" i="0" dirty="0"/>
          </a:p>
          <a:p>
            <a:pPr>
              <a:defRPr/>
            </a:pPr>
            <a:endParaRPr lang="de-DE" altLang="de-DE" sz="1400" b="1" i="0" dirty="0"/>
          </a:p>
          <a:p>
            <a:pPr>
              <a:defRPr/>
            </a:pPr>
            <a:r>
              <a:rPr lang="en-US" sz="1400" b="1" i="0" dirty="0"/>
              <a:t>Article 6.2.1 (Contract to be observed)</a:t>
            </a:r>
          </a:p>
          <a:p>
            <a:pPr>
              <a:defRPr/>
            </a:pPr>
            <a:r>
              <a:rPr lang="en-US" sz="1400" i="0" dirty="0"/>
              <a:t>Where the performance of a contract becomes more onerous for one of the parties, that party is nevertheless</a:t>
            </a:r>
          </a:p>
          <a:p>
            <a:pPr>
              <a:defRPr/>
            </a:pPr>
            <a:r>
              <a:rPr lang="en-US" sz="1400" i="0" dirty="0"/>
              <a:t>bound to perform its obligations subject to the following provisions on hardship.</a:t>
            </a:r>
          </a:p>
          <a:p>
            <a:pPr>
              <a:defRPr/>
            </a:pPr>
            <a:r>
              <a:rPr lang="en-US" sz="1400" b="1" i="0" dirty="0"/>
              <a:t>Article 6.2.2 (Definition of hardship)</a:t>
            </a:r>
          </a:p>
          <a:p>
            <a:pPr>
              <a:defRPr/>
            </a:pPr>
            <a:r>
              <a:rPr lang="en-US" sz="1400" i="0" dirty="0"/>
              <a:t>There is hardship where the occurrence of events fundamentally alters the equilibrium of the contract either</a:t>
            </a:r>
          </a:p>
          <a:p>
            <a:pPr>
              <a:defRPr/>
            </a:pPr>
            <a:r>
              <a:rPr lang="en-US" sz="1400" i="0" dirty="0"/>
              <a:t>because the cost of a party’s performance has increased or because the value of the performance a party</a:t>
            </a:r>
          </a:p>
          <a:p>
            <a:pPr>
              <a:defRPr/>
            </a:pPr>
            <a:r>
              <a:rPr lang="de-DE" sz="1400" i="0" dirty="0" err="1"/>
              <a:t>receives</a:t>
            </a:r>
            <a:r>
              <a:rPr lang="de-DE" sz="1400" i="0" dirty="0"/>
              <a:t> </a:t>
            </a:r>
            <a:r>
              <a:rPr lang="de-DE" sz="1400" i="0" dirty="0" err="1"/>
              <a:t>has</a:t>
            </a:r>
            <a:r>
              <a:rPr lang="de-DE" sz="1400" i="0" dirty="0"/>
              <a:t> </a:t>
            </a:r>
            <a:r>
              <a:rPr lang="de-DE" sz="1400" i="0" dirty="0" err="1"/>
              <a:t>diminished</a:t>
            </a:r>
            <a:r>
              <a:rPr lang="de-DE" sz="1400" i="0" dirty="0"/>
              <a:t>, and</a:t>
            </a:r>
          </a:p>
          <a:p>
            <a:pPr>
              <a:defRPr/>
            </a:pPr>
            <a:r>
              <a:rPr lang="en-US" sz="1400" i="0" dirty="0"/>
              <a:t>(a) the events occur or become known to the disadvantaged party after the conclusion of the contract;</a:t>
            </a:r>
          </a:p>
          <a:p>
            <a:pPr>
              <a:defRPr/>
            </a:pPr>
            <a:r>
              <a:rPr lang="en-US" sz="1400" i="0" dirty="0"/>
              <a:t>(b) the events could not reasonably have been taken into account by the disadvantaged party at the time of</a:t>
            </a:r>
          </a:p>
          <a:p>
            <a:pPr>
              <a:defRPr/>
            </a:pPr>
            <a:r>
              <a:rPr lang="en-US" sz="1400" i="0" dirty="0"/>
              <a:t>the conclusion of the contract;</a:t>
            </a:r>
          </a:p>
          <a:p>
            <a:pPr>
              <a:defRPr/>
            </a:pPr>
            <a:r>
              <a:rPr lang="en-US" sz="1400" i="0" dirty="0"/>
              <a:t>(c) the events are beyond the control of the disadvantaged party; and</a:t>
            </a:r>
          </a:p>
          <a:p>
            <a:pPr>
              <a:defRPr/>
            </a:pPr>
            <a:r>
              <a:rPr lang="en-US" sz="1400" i="0" dirty="0"/>
              <a:t>(d) the risk of the events was not assumed by the disadvantaged party.</a:t>
            </a:r>
          </a:p>
          <a:p>
            <a:pPr>
              <a:defRPr/>
            </a:pPr>
            <a:r>
              <a:rPr lang="en-US" sz="1400" b="1" i="0" dirty="0"/>
              <a:t>Article 6.2.3 (Effects of hardship)</a:t>
            </a:r>
          </a:p>
          <a:p>
            <a:pPr>
              <a:defRPr/>
            </a:pPr>
            <a:r>
              <a:rPr lang="en-US" sz="1400" i="0" dirty="0"/>
              <a:t>(1) In case of hardship the disadvantaged party is entitled to request renegotiations. The request shall be</a:t>
            </a:r>
          </a:p>
          <a:p>
            <a:pPr>
              <a:defRPr/>
            </a:pPr>
            <a:r>
              <a:rPr lang="en-US" sz="1400" i="0" dirty="0"/>
              <a:t>made without undue delay and shall indicate the grounds on which it is based.</a:t>
            </a:r>
          </a:p>
          <a:p>
            <a:pPr>
              <a:defRPr/>
            </a:pPr>
            <a:r>
              <a:rPr lang="en-US" sz="1400" i="0" dirty="0"/>
              <a:t>(2) The request for renegotiation does not in itself entitle the disadvantaged party to withhold performance.</a:t>
            </a:r>
          </a:p>
          <a:p>
            <a:pPr>
              <a:defRPr/>
            </a:pPr>
            <a:r>
              <a:rPr lang="en-US" sz="1400" i="0" dirty="0"/>
              <a:t>(3) Upon failure to reach agreement within a reasonable time either party may resort to the court.</a:t>
            </a:r>
          </a:p>
          <a:p>
            <a:pPr>
              <a:defRPr/>
            </a:pPr>
            <a:r>
              <a:rPr lang="en-US" sz="1400" i="0" dirty="0"/>
              <a:t>(4) If the court finds hardship it may, if reasonable,</a:t>
            </a:r>
          </a:p>
          <a:p>
            <a:pPr>
              <a:defRPr/>
            </a:pPr>
            <a:r>
              <a:rPr lang="en-US" sz="1400" i="0" dirty="0"/>
              <a:t>(a) terminate the contract at a date and on terms to be fixed, or</a:t>
            </a:r>
          </a:p>
          <a:p>
            <a:pPr>
              <a:defRPr/>
            </a:pPr>
            <a:r>
              <a:rPr lang="en-US" sz="1400" i="0" dirty="0"/>
              <a:t>(b) adapt the contract with a view to restoring its equilibrium.</a:t>
            </a:r>
            <a:endParaRPr lang="en-US" sz="105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33</a:t>
            </a:fld>
            <a:endParaRPr lang="en-US" dirty="0">
              <a:solidFill>
                <a:schemeClr val="bg1"/>
              </a:solidFill>
            </a:endParaRPr>
          </a:p>
        </p:txBody>
      </p:sp>
      <p:pic>
        <p:nvPicPr>
          <p:cNvPr id="15" name="Picture 4" descr="Quijano &amp;amp; Associates">
            <a:extLst>
              <a:ext uri="{FF2B5EF4-FFF2-40B4-BE49-F238E27FC236}">
                <a16:creationId xmlns:a16="http://schemas.microsoft.com/office/drawing/2014/main" id="{097EDEC0-EF4C-4E7D-B22F-D34E78179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1C125625-236B-4ACA-BD07-51AD10C773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229000D6-C9E3-4E64-9A24-848E6BD078DF}"/>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7"/>
            <a:extLst>
              <a:ext uri="{FF2B5EF4-FFF2-40B4-BE49-F238E27FC236}">
                <a16:creationId xmlns:a16="http://schemas.microsoft.com/office/drawing/2014/main" id="{8B135B0D-A213-48CE-9547-0D11918CA2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513565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13"/>
          <p:cNvSpPr txBox="1"/>
          <p:nvPr/>
        </p:nvSpPr>
        <p:spPr>
          <a:xfrm>
            <a:off x="266700" y="1251813"/>
            <a:ext cx="8591550" cy="4985980"/>
          </a:xfrm>
          <a:prstGeom prst="rect">
            <a:avLst/>
          </a:prstGeom>
          <a:noFill/>
        </p:spPr>
        <p:txBody>
          <a:bodyPr>
            <a:spAutoFit/>
          </a:bodyPr>
          <a:lstStyle/>
          <a:p>
            <a:pPr algn="ctr">
              <a:defRPr/>
            </a:pPr>
            <a:r>
              <a:rPr lang="de-DE" altLang="de-DE" sz="3600" b="1" i="0" dirty="0">
                <a:latin typeface="+mj-lt"/>
              </a:rPr>
              <a:t>UNIDROIT </a:t>
            </a:r>
            <a:r>
              <a:rPr lang="de-DE" altLang="de-DE" sz="3600" b="1" i="0" dirty="0" err="1">
                <a:latin typeface="+mj-lt"/>
              </a:rPr>
              <a:t>Principles</a:t>
            </a:r>
            <a:r>
              <a:rPr lang="de-DE" altLang="de-DE" sz="3600" b="1" i="0" dirty="0">
                <a:latin typeface="+mj-lt"/>
              </a:rPr>
              <a:t>: </a:t>
            </a:r>
            <a:r>
              <a:rPr lang="de-DE" altLang="de-DE" sz="3600" b="1" i="0" dirty="0" err="1">
                <a:latin typeface="+mj-lt"/>
              </a:rPr>
              <a:t>Section</a:t>
            </a:r>
            <a:r>
              <a:rPr lang="de-DE" altLang="de-DE" sz="3600" b="1" i="0" dirty="0">
                <a:latin typeface="+mj-lt"/>
              </a:rPr>
              <a:t> 2: </a:t>
            </a:r>
            <a:r>
              <a:rPr lang="de-DE" altLang="de-DE" sz="3600" b="1" i="0" dirty="0" err="1">
                <a:latin typeface="+mj-lt"/>
              </a:rPr>
              <a:t>Hardship</a:t>
            </a:r>
            <a:endParaRPr lang="de-DE" altLang="de-DE" sz="3600" b="1" i="0" dirty="0">
              <a:latin typeface="+mj-lt"/>
            </a:endParaRPr>
          </a:p>
          <a:p>
            <a:pPr>
              <a:defRPr/>
            </a:pPr>
            <a:endParaRPr lang="de-DE" altLang="de-DE" sz="1750" b="1" i="0" dirty="0"/>
          </a:p>
          <a:p>
            <a:pPr>
              <a:defRPr/>
            </a:pPr>
            <a:r>
              <a:rPr lang="en-US" sz="1750" b="1" i="0" dirty="0"/>
              <a:t>Test if the occurrence of events: </a:t>
            </a:r>
            <a:r>
              <a:rPr lang="en-US" sz="1750" i="0" dirty="0"/>
              <a:t>[</a:t>
            </a:r>
            <a:r>
              <a:rPr lang="en-US" sz="1750" dirty="0">
                <a:solidFill>
                  <a:srgbClr val="FF0000"/>
                </a:solidFill>
              </a:rPr>
              <a:t>firstly</a:t>
            </a:r>
            <a:r>
              <a:rPr lang="en-US" sz="1750" i="0" dirty="0"/>
              <a:t>] </a:t>
            </a:r>
            <a:r>
              <a:rPr lang="en-US" sz="1750" b="1" i="0" dirty="0">
                <a:solidFill>
                  <a:srgbClr val="FF0000"/>
                </a:solidFill>
              </a:rPr>
              <a:t>fundamentally altered the equilibrium</a:t>
            </a:r>
            <a:r>
              <a:rPr lang="en-US" sz="1750" i="0" dirty="0"/>
              <a:t> of the contract either because [</a:t>
            </a:r>
            <a:r>
              <a:rPr lang="en-US" sz="1750" dirty="0">
                <a:solidFill>
                  <a:schemeClr val="accent2">
                    <a:lumMod val="75000"/>
                  </a:schemeClr>
                </a:solidFill>
              </a:rPr>
              <a:t>secondly</a:t>
            </a:r>
            <a:r>
              <a:rPr lang="en-US" sz="1750" i="0" dirty="0"/>
              <a:t>] the </a:t>
            </a:r>
            <a:r>
              <a:rPr lang="en-US" sz="1750" b="1" i="0" dirty="0">
                <a:solidFill>
                  <a:schemeClr val="accent2">
                    <a:lumMod val="75000"/>
                  </a:schemeClr>
                </a:solidFill>
              </a:rPr>
              <a:t>cost</a:t>
            </a:r>
            <a:r>
              <a:rPr lang="en-US" sz="1750" i="0" dirty="0"/>
              <a:t> of a party’s performance has </a:t>
            </a:r>
            <a:r>
              <a:rPr lang="en-US" sz="1750" b="1" i="0" dirty="0">
                <a:solidFill>
                  <a:schemeClr val="accent2">
                    <a:lumMod val="75000"/>
                  </a:schemeClr>
                </a:solidFill>
              </a:rPr>
              <a:t>increased</a:t>
            </a:r>
            <a:r>
              <a:rPr lang="en-US" sz="1750" i="0" dirty="0"/>
              <a:t> </a:t>
            </a:r>
            <a:r>
              <a:rPr lang="en-US" sz="1750" b="1" i="0" dirty="0">
                <a:solidFill>
                  <a:schemeClr val="accent2">
                    <a:lumMod val="75000"/>
                  </a:schemeClr>
                </a:solidFill>
              </a:rPr>
              <a:t>or</a:t>
            </a:r>
            <a:r>
              <a:rPr lang="en-US" sz="1750" i="0" dirty="0"/>
              <a:t> because the </a:t>
            </a:r>
            <a:r>
              <a:rPr lang="en-US" sz="1750" b="1" i="0" dirty="0">
                <a:solidFill>
                  <a:schemeClr val="accent2">
                    <a:lumMod val="75000"/>
                  </a:schemeClr>
                </a:solidFill>
              </a:rPr>
              <a:t>value</a:t>
            </a:r>
            <a:r>
              <a:rPr lang="en-US" sz="1750" i="0" dirty="0"/>
              <a:t> of the performance a party receives has </a:t>
            </a:r>
            <a:r>
              <a:rPr lang="en-US" sz="1750" b="1" i="0" dirty="0">
                <a:solidFill>
                  <a:schemeClr val="accent2">
                    <a:lumMod val="75000"/>
                  </a:schemeClr>
                </a:solidFill>
              </a:rPr>
              <a:t>diminished</a:t>
            </a:r>
            <a:r>
              <a:rPr lang="en-US" sz="1750" i="0" dirty="0"/>
              <a:t>, and [</a:t>
            </a:r>
            <a:r>
              <a:rPr lang="en-US" sz="1750" dirty="0">
                <a:solidFill>
                  <a:srgbClr val="00B050"/>
                </a:solidFill>
              </a:rPr>
              <a:t>thirdly</a:t>
            </a:r>
            <a:r>
              <a:rPr lang="en-US" sz="1750" i="0" dirty="0"/>
              <a:t>]</a:t>
            </a:r>
            <a:r>
              <a:rPr lang="en-US" sz="1750" b="1" i="0" dirty="0"/>
              <a:t> </a:t>
            </a:r>
            <a:r>
              <a:rPr lang="en-US" sz="1750" i="0" dirty="0"/>
              <a:t>(a) the events occurred or become known to the disadvantaged party </a:t>
            </a:r>
            <a:r>
              <a:rPr lang="en-US" sz="1750" i="0" dirty="0">
                <a:solidFill>
                  <a:srgbClr val="00B050"/>
                </a:solidFill>
              </a:rPr>
              <a:t>after the conclusion of the contract</a:t>
            </a:r>
            <a:r>
              <a:rPr lang="en-US" sz="1750" i="0" dirty="0"/>
              <a:t>; [</a:t>
            </a:r>
            <a:r>
              <a:rPr lang="en-US" sz="1750" dirty="0"/>
              <a:t>fourthly</a:t>
            </a:r>
            <a:r>
              <a:rPr lang="en-US" sz="1750" i="0" dirty="0"/>
              <a:t>]</a:t>
            </a:r>
            <a:r>
              <a:rPr lang="en-US" sz="1750" b="1" i="0" dirty="0"/>
              <a:t> </a:t>
            </a:r>
            <a:r>
              <a:rPr lang="en-US" sz="1750" i="0" dirty="0"/>
              <a:t>(b) the event(s) </a:t>
            </a:r>
            <a:r>
              <a:rPr lang="en-US" sz="1750" b="1" i="0" dirty="0"/>
              <a:t>could not reasonably have been taken into account </a:t>
            </a:r>
            <a:r>
              <a:rPr lang="en-US" sz="1750" i="0" dirty="0"/>
              <a:t>by the disadvantaged party at the time of the conclusion of the contract; [</a:t>
            </a:r>
            <a:r>
              <a:rPr lang="en-US" sz="1750" dirty="0">
                <a:solidFill>
                  <a:srgbClr val="FF0000"/>
                </a:solidFill>
              </a:rPr>
              <a:t>fifthly</a:t>
            </a:r>
            <a:r>
              <a:rPr lang="en-US" sz="1750" i="0" dirty="0"/>
              <a:t>]</a:t>
            </a:r>
            <a:r>
              <a:rPr lang="en-US" sz="1750" b="1" i="0" dirty="0"/>
              <a:t> </a:t>
            </a:r>
            <a:r>
              <a:rPr lang="en-US" sz="1750" i="0" dirty="0"/>
              <a:t>(c) the events are </a:t>
            </a:r>
            <a:r>
              <a:rPr lang="en-US" sz="1750" i="0" dirty="0">
                <a:solidFill>
                  <a:srgbClr val="FF0000"/>
                </a:solidFill>
              </a:rPr>
              <a:t>beyond the control of the disadvantaged party</a:t>
            </a:r>
            <a:r>
              <a:rPr lang="en-US" sz="1750" i="0" dirty="0"/>
              <a:t>; and [</a:t>
            </a:r>
            <a:r>
              <a:rPr lang="en-US" sz="1750" dirty="0">
                <a:solidFill>
                  <a:schemeClr val="accent2">
                    <a:lumMod val="75000"/>
                  </a:schemeClr>
                </a:solidFill>
              </a:rPr>
              <a:t>sixthly</a:t>
            </a:r>
            <a:r>
              <a:rPr lang="en-US" sz="1750" i="0" dirty="0"/>
              <a:t>] (d) the </a:t>
            </a:r>
            <a:r>
              <a:rPr lang="en-US" sz="1750" b="1" i="0" dirty="0">
                <a:solidFill>
                  <a:schemeClr val="accent2">
                    <a:lumMod val="75000"/>
                  </a:schemeClr>
                </a:solidFill>
              </a:rPr>
              <a:t>risk of the events was not assumed by the disadvantaged party</a:t>
            </a:r>
            <a:r>
              <a:rPr lang="en-US" sz="1750" i="0" dirty="0">
                <a:solidFill>
                  <a:schemeClr val="accent2">
                    <a:lumMod val="75000"/>
                  </a:schemeClr>
                </a:solidFill>
              </a:rPr>
              <a:t>. </a:t>
            </a:r>
          </a:p>
          <a:p>
            <a:pPr>
              <a:defRPr/>
            </a:pPr>
            <a:endParaRPr lang="en-US" sz="1750" i="0" dirty="0">
              <a:solidFill>
                <a:schemeClr val="accent2">
                  <a:lumMod val="75000"/>
                </a:schemeClr>
              </a:solidFill>
            </a:endParaRPr>
          </a:p>
          <a:p>
            <a:pPr>
              <a:defRPr/>
            </a:pPr>
            <a:r>
              <a:rPr lang="en-US" sz="1750" i="0" dirty="0"/>
              <a:t>The </a:t>
            </a:r>
            <a:r>
              <a:rPr lang="en-US" sz="1750" b="1" i="0" dirty="0"/>
              <a:t>request shall be made without undue delay </a:t>
            </a:r>
            <a:r>
              <a:rPr lang="en-US" sz="1750" i="0" dirty="0"/>
              <a:t>and shall indicate the grounds on which it is based (article 6.2.3).</a:t>
            </a:r>
            <a:r>
              <a:rPr lang="en-US" sz="1750" b="1" i="0" dirty="0"/>
              <a:t> It does not in itself entitle the disadvantaged party to withhold performance </a:t>
            </a:r>
            <a:r>
              <a:rPr lang="en-US" sz="1750" i="0" dirty="0"/>
              <a:t>(ibidem). </a:t>
            </a:r>
            <a:r>
              <a:rPr lang="en-US" sz="1750" i="0" dirty="0">
                <a:solidFill>
                  <a:srgbClr val="FF0000"/>
                </a:solidFill>
              </a:rPr>
              <a:t>If the other party refuses to negotiate and/or there is failure to reach agreement within a reasonable time either party may resort to the court.</a:t>
            </a:r>
            <a:r>
              <a:rPr lang="en-US" sz="1750" i="0" dirty="0"/>
              <a:t> If the court finds hardship it may, if reasonable, (a) terminate the contract at a date and on terms to be fixed, or (b) adapt the contract with a view to restoring its equilibrium (ibidem). </a:t>
            </a:r>
            <a:endParaRPr lang="de-DE" sz="1750" i="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34</a:t>
            </a:fld>
            <a:endParaRPr lang="en-US" sz="1000" dirty="0">
              <a:solidFill>
                <a:schemeClr val="bg1"/>
              </a:solidFill>
            </a:endParaRPr>
          </a:p>
        </p:txBody>
      </p:sp>
      <p:pic>
        <p:nvPicPr>
          <p:cNvPr id="15" name="Picture 4" descr="Quijano &amp;amp; Associates">
            <a:extLst>
              <a:ext uri="{FF2B5EF4-FFF2-40B4-BE49-F238E27FC236}">
                <a16:creationId xmlns:a16="http://schemas.microsoft.com/office/drawing/2014/main" id="{09ACD257-08AA-41F7-A025-9C25DC1553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5F97912A-86AC-4428-9DA1-B8752286D5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51D9E13F-46F9-4072-B458-6EC8272D1103}"/>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7"/>
            <a:extLst>
              <a:ext uri="{FF2B5EF4-FFF2-40B4-BE49-F238E27FC236}">
                <a16:creationId xmlns:a16="http://schemas.microsoft.com/office/drawing/2014/main" id="{D6347382-F537-4A59-9F17-059B284EAF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416284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276225" y="1449226"/>
            <a:ext cx="85915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b="1" i="0" dirty="0"/>
              <a:t>UNIDROIT Principles: Art. 7.1.1 Force </a:t>
            </a:r>
            <a:r>
              <a:rPr lang="de-DE" altLang="de-DE" b="1" i="0" dirty="0" err="1"/>
              <a:t>Majeure</a:t>
            </a:r>
            <a:endParaRPr lang="de-DE" altLang="de-DE" b="1" i="0" dirty="0"/>
          </a:p>
          <a:p>
            <a:pPr>
              <a:spcBef>
                <a:spcPct val="0"/>
              </a:spcBef>
              <a:buFontTx/>
              <a:buNone/>
            </a:pPr>
            <a:endParaRPr lang="de-DE" altLang="de-DE" sz="1400" b="1" i="0" dirty="0"/>
          </a:p>
          <a:p>
            <a:pPr>
              <a:spcBef>
                <a:spcPct val="0"/>
              </a:spcBef>
              <a:buFontTx/>
              <a:buNone/>
            </a:pPr>
            <a:r>
              <a:rPr lang="de-DE" altLang="de-DE" sz="1400" b="1" i="0" dirty="0" err="1"/>
              <a:t>Article</a:t>
            </a:r>
            <a:r>
              <a:rPr lang="de-DE" altLang="de-DE" sz="1400" b="1" i="0" dirty="0"/>
              <a:t> 7.1.7 (Force </a:t>
            </a:r>
            <a:r>
              <a:rPr lang="de-DE" altLang="de-DE" sz="1400" b="1" i="0" dirty="0" err="1"/>
              <a:t>majeure</a:t>
            </a:r>
            <a:r>
              <a:rPr lang="de-DE" altLang="de-DE" sz="1400" b="1" i="0" dirty="0"/>
              <a:t>)</a:t>
            </a:r>
          </a:p>
          <a:p>
            <a:pPr>
              <a:spcBef>
                <a:spcPct val="0"/>
              </a:spcBef>
              <a:buFontTx/>
              <a:buNone/>
            </a:pPr>
            <a:endParaRPr lang="de-DE" altLang="de-DE" sz="1400" b="1" i="0" dirty="0"/>
          </a:p>
          <a:p>
            <a:pPr>
              <a:spcBef>
                <a:spcPct val="0"/>
              </a:spcBef>
              <a:buFontTx/>
              <a:buNone/>
            </a:pPr>
            <a:r>
              <a:rPr lang="en-US" altLang="de-DE" sz="1400" i="0" dirty="0"/>
              <a:t>(1) Non-performance by a party is excused if that party proves that the non-performance was due to an</a:t>
            </a:r>
          </a:p>
          <a:p>
            <a:pPr>
              <a:spcBef>
                <a:spcPct val="0"/>
              </a:spcBef>
              <a:buFontTx/>
              <a:buNone/>
            </a:pPr>
            <a:r>
              <a:rPr lang="en-US" altLang="de-DE" sz="1400" i="0" dirty="0"/>
              <a:t>impediment beyond its control and that it could not reasonably be expected to have taken the impediment</a:t>
            </a:r>
          </a:p>
          <a:p>
            <a:pPr>
              <a:spcBef>
                <a:spcPct val="0"/>
              </a:spcBef>
              <a:buFontTx/>
              <a:buNone/>
            </a:pPr>
            <a:r>
              <a:rPr lang="en-US" altLang="de-DE" sz="1400" i="0" dirty="0"/>
              <a:t>into account at the time of the conclusion of the contract or to have avoided or overcome it or its consequences.</a:t>
            </a:r>
          </a:p>
          <a:p>
            <a:pPr>
              <a:spcBef>
                <a:spcPct val="0"/>
              </a:spcBef>
              <a:buFontTx/>
              <a:buNone/>
            </a:pPr>
            <a:endParaRPr lang="en-US" altLang="de-DE" sz="1400" i="0" dirty="0"/>
          </a:p>
          <a:p>
            <a:pPr>
              <a:spcBef>
                <a:spcPct val="0"/>
              </a:spcBef>
              <a:buFontTx/>
              <a:buNone/>
            </a:pPr>
            <a:r>
              <a:rPr lang="en-US" altLang="de-DE" sz="1400" i="0" dirty="0"/>
              <a:t>(2) When the impediment is only temporary, the excuse shall have effect for such period as is reasonable</a:t>
            </a:r>
          </a:p>
          <a:p>
            <a:pPr>
              <a:spcBef>
                <a:spcPct val="0"/>
              </a:spcBef>
              <a:buFontTx/>
              <a:buNone/>
            </a:pPr>
            <a:r>
              <a:rPr lang="en-US" altLang="de-DE" sz="1400" i="0" dirty="0"/>
              <a:t>having regard to the effect of the impediment on the performance of the contract.</a:t>
            </a:r>
          </a:p>
          <a:p>
            <a:pPr>
              <a:spcBef>
                <a:spcPct val="0"/>
              </a:spcBef>
              <a:buFontTx/>
              <a:buNone/>
            </a:pPr>
            <a:endParaRPr lang="en-US" altLang="de-DE" sz="1400" i="0" dirty="0"/>
          </a:p>
          <a:p>
            <a:pPr>
              <a:spcBef>
                <a:spcPct val="0"/>
              </a:spcBef>
              <a:buFontTx/>
              <a:buNone/>
            </a:pPr>
            <a:r>
              <a:rPr lang="en-US" altLang="de-DE" sz="1400" i="0" dirty="0"/>
              <a:t>(3) The party who fails to perform must give notice to the other party of the impediment and its effect on its</a:t>
            </a:r>
          </a:p>
          <a:p>
            <a:pPr>
              <a:spcBef>
                <a:spcPct val="0"/>
              </a:spcBef>
              <a:buFontTx/>
              <a:buNone/>
            </a:pPr>
            <a:r>
              <a:rPr lang="en-US" altLang="de-DE" sz="1400" i="0" dirty="0"/>
              <a:t>ability to perform. If the notice is not received by the other party within a reasonable time after the party</a:t>
            </a:r>
          </a:p>
          <a:p>
            <a:pPr>
              <a:spcBef>
                <a:spcPct val="0"/>
              </a:spcBef>
              <a:buFontTx/>
              <a:buNone/>
            </a:pPr>
            <a:r>
              <a:rPr lang="en-US" altLang="de-DE" sz="1400" i="0" dirty="0"/>
              <a:t>who fails to perform knew or ought to have known of the impediment, it is liable for damages resulting</a:t>
            </a:r>
          </a:p>
          <a:p>
            <a:pPr>
              <a:spcBef>
                <a:spcPct val="0"/>
              </a:spcBef>
              <a:buFontTx/>
              <a:buNone/>
            </a:pPr>
            <a:r>
              <a:rPr lang="de-DE" altLang="de-DE" sz="1400" i="0" dirty="0" err="1"/>
              <a:t>from</a:t>
            </a:r>
            <a:r>
              <a:rPr lang="de-DE" altLang="de-DE" sz="1400" i="0" dirty="0"/>
              <a:t> such non-</a:t>
            </a:r>
            <a:r>
              <a:rPr lang="de-DE" altLang="de-DE" sz="1400" i="0" dirty="0" err="1"/>
              <a:t>receipt</a:t>
            </a:r>
            <a:r>
              <a:rPr lang="de-DE" altLang="de-DE" sz="1400" i="0" dirty="0"/>
              <a:t>.</a:t>
            </a:r>
          </a:p>
          <a:p>
            <a:pPr>
              <a:spcBef>
                <a:spcPct val="0"/>
              </a:spcBef>
              <a:buFontTx/>
              <a:buNone/>
            </a:pPr>
            <a:endParaRPr lang="de-DE" altLang="de-DE" sz="1400" i="0" dirty="0"/>
          </a:p>
          <a:p>
            <a:pPr>
              <a:spcBef>
                <a:spcPct val="0"/>
              </a:spcBef>
              <a:buFontTx/>
              <a:buNone/>
            </a:pPr>
            <a:r>
              <a:rPr lang="en-US" altLang="de-DE" sz="1400" i="0" dirty="0"/>
              <a:t>(4) Nothing in this Article prevents a party from exercising a right to terminate the contract or to withhold</a:t>
            </a:r>
          </a:p>
          <a:p>
            <a:pPr>
              <a:spcBef>
                <a:spcPct val="0"/>
              </a:spcBef>
              <a:buFontTx/>
              <a:buNone/>
            </a:pPr>
            <a:r>
              <a:rPr lang="en-US" altLang="de-DE" sz="1400" i="0" dirty="0"/>
              <a:t>performance or request interest on money due.</a:t>
            </a:r>
            <a:endParaRPr lang="en-US" altLang="de-DE" sz="140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35</a:t>
            </a:fld>
            <a:endParaRPr lang="en-US" dirty="0">
              <a:solidFill>
                <a:schemeClr val="bg1"/>
              </a:solidFill>
            </a:endParaRPr>
          </a:p>
        </p:txBody>
      </p:sp>
      <p:pic>
        <p:nvPicPr>
          <p:cNvPr id="15" name="Picture 4" descr="Quijano &amp;amp; Associates">
            <a:extLst>
              <a:ext uri="{FF2B5EF4-FFF2-40B4-BE49-F238E27FC236}">
                <a16:creationId xmlns:a16="http://schemas.microsoft.com/office/drawing/2014/main" id="{D2A3352F-568C-4D9D-B2B9-C5F409EF3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6E6A8370-2864-437D-A16D-EBD62A60F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8" name="Rectangle 17">
            <a:extLst>
              <a:ext uri="{FF2B5EF4-FFF2-40B4-BE49-F238E27FC236}">
                <a16:creationId xmlns:a16="http://schemas.microsoft.com/office/drawing/2014/main" id="{460E675B-90F7-4E61-9894-7DD531105512}"/>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7"/>
            <a:extLst>
              <a:ext uri="{FF2B5EF4-FFF2-40B4-BE49-F238E27FC236}">
                <a16:creationId xmlns:a16="http://schemas.microsoft.com/office/drawing/2014/main" id="{745A933C-FA33-42EE-B174-81DB4E90E5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517051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34030" y="1606312"/>
            <a:ext cx="5680787" cy="102748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50000"/>
              </a:lnSpc>
              <a:buFontTx/>
              <a:buNone/>
            </a:pPr>
            <a:r>
              <a:rPr lang="de-DE" altLang="de-DE" sz="1600" b="1" dirty="0">
                <a:latin typeface="Arial" panose="020B0604020202020204" pitchFamily="34" charset="0"/>
                <a:cs typeface="Arial" panose="020B0604020202020204" pitchFamily="34" charset="0"/>
              </a:rPr>
              <a:t>UNIDROIT Principles </a:t>
            </a:r>
            <a:r>
              <a:rPr lang="de-DE" altLang="de-DE" sz="1600" b="1" dirty="0" err="1">
                <a:latin typeface="Arial" panose="020B0604020202020204" pitchFamily="34" charset="0"/>
                <a:cs typeface="Arial" panose="020B0604020202020204" pitchFamily="34" charset="0"/>
              </a:rPr>
              <a:t>of</a:t>
            </a:r>
            <a:r>
              <a:rPr lang="de-DE" altLang="de-DE" sz="1600" b="1" dirty="0">
                <a:latin typeface="Arial" panose="020B0604020202020204" pitchFamily="34" charset="0"/>
                <a:cs typeface="Arial" panose="020B0604020202020204" pitchFamily="34" charset="0"/>
              </a:rPr>
              <a:t> International Commercial </a:t>
            </a:r>
            <a:r>
              <a:rPr lang="de-DE" altLang="de-DE" sz="1600" b="1" dirty="0" err="1">
                <a:latin typeface="Arial" panose="020B0604020202020204" pitchFamily="34" charset="0"/>
                <a:cs typeface="Arial" panose="020B0604020202020204" pitchFamily="34" charset="0"/>
              </a:rPr>
              <a:t>Contracts</a:t>
            </a:r>
            <a:r>
              <a:rPr lang="de-DE" altLang="de-DE" sz="1600" b="1" dirty="0">
                <a:latin typeface="Arial" panose="020B0604020202020204" pitchFamily="34" charset="0"/>
                <a:cs typeface="Arial" panose="020B0604020202020204" pitchFamily="34" charset="0"/>
              </a:rPr>
              <a:t>, An </a:t>
            </a:r>
            <a:r>
              <a:rPr lang="de-DE" altLang="de-DE" sz="1600" b="1" dirty="0" err="1">
                <a:latin typeface="Arial" panose="020B0604020202020204" pitchFamily="34" charset="0"/>
                <a:cs typeface="Arial" panose="020B0604020202020204" pitchFamily="34" charset="0"/>
              </a:rPr>
              <a:t>Article-by-Article</a:t>
            </a:r>
            <a:r>
              <a:rPr lang="de-DE" altLang="de-DE" sz="1600" b="1" dirty="0">
                <a:latin typeface="Arial" panose="020B0604020202020204" pitchFamily="34" charset="0"/>
                <a:cs typeface="Arial" panose="020B0604020202020204" pitchFamily="34" charset="0"/>
              </a:rPr>
              <a:t> </a:t>
            </a:r>
            <a:r>
              <a:rPr lang="de-DE" altLang="de-DE" sz="1600" b="1" dirty="0" err="1">
                <a:latin typeface="Arial" panose="020B0604020202020204" pitchFamily="34" charset="0"/>
                <a:cs typeface="Arial" panose="020B0604020202020204" pitchFamily="34" charset="0"/>
              </a:rPr>
              <a:t>Commentary</a:t>
            </a:r>
            <a:r>
              <a:rPr lang="de-DE" altLang="de-DE" sz="1600" b="1" dirty="0">
                <a:latin typeface="Arial" panose="020B0604020202020204" pitchFamily="34" charset="0"/>
                <a:cs typeface="Arial" panose="020B0604020202020204" pitchFamily="34" charset="0"/>
              </a:rPr>
              <a:t>,</a:t>
            </a:r>
          </a:p>
          <a:p>
            <a:pPr algn="l">
              <a:lnSpc>
                <a:spcPct val="150000"/>
              </a:lnSpc>
              <a:buFontTx/>
              <a:buNone/>
            </a:pPr>
            <a:r>
              <a:rPr lang="de-DE" altLang="de-DE" sz="1200" dirty="0">
                <a:latin typeface="Arial" panose="020B0604020202020204" pitchFamily="34" charset="0"/>
                <a:cs typeface="Arial" panose="020B0604020202020204" pitchFamily="34" charset="0"/>
              </a:rPr>
              <a:t>Eckart Brödermann, Wolters Kluwer 2018,  433 + XCVIII </a:t>
            </a:r>
            <a:r>
              <a:rPr lang="de-DE" altLang="de-DE" sz="1200" dirty="0" err="1">
                <a:latin typeface="Arial" panose="020B0604020202020204" pitchFamily="34" charset="0"/>
                <a:cs typeface="Arial" panose="020B0604020202020204" pitchFamily="34" charset="0"/>
              </a:rPr>
              <a:t>pages</a:t>
            </a:r>
            <a:endParaRPr lang="de-DE" altLang="de-DE" sz="1200" dirty="0">
              <a:latin typeface="Arial" panose="020B0604020202020204" pitchFamily="34" charset="0"/>
              <a:cs typeface="Arial" panose="020B0604020202020204" pitchFamily="34" charset="0"/>
            </a:endParaRPr>
          </a:p>
          <a:p>
            <a:endParaRPr lang="de-DE" altLang="de-DE" sz="1600" dirty="0">
              <a:latin typeface="Flexo" pitchFamily="50" charset="0"/>
            </a:endParaRPr>
          </a:p>
          <a:p>
            <a:pPr>
              <a:lnSpc>
                <a:spcPct val="150000"/>
              </a:lnSpc>
            </a:pPr>
            <a:endParaRPr lang="en-US" altLang="de-DE" sz="1100" b="1" dirty="0">
              <a:latin typeface="Flexo" pitchFamily="50" charset="0"/>
            </a:endParaRPr>
          </a:p>
          <a:p>
            <a:endParaRPr lang="en-GB" altLang="de-DE" sz="1900" b="1" dirty="0">
              <a:latin typeface="Flexo" pitchFamily="50" charset="0"/>
            </a:endParaRPr>
          </a:p>
        </p:txBody>
      </p:sp>
      <p:pic>
        <p:nvPicPr>
          <p:cNvPr id="13" name="Grafik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178376"/>
            <a:ext cx="1649984" cy="24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4"/>
          <p:cNvSpPr txBox="1">
            <a:spLocks noChangeArrowheads="1"/>
          </p:cNvSpPr>
          <p:nvPr/>
        </p:nvSpPr>
        <p:spPr bwMode="auto">
          <a:xfrm>
            <a:off x="34030" y="2874156"/>
            <a:ext cx="6741459" cy="738664"/>
          </a:xfrm>
          <a:prstGeom prst="rect">
            <a:avLst/>
          </a:prstGeom>
          <a:noFill/>
          <a:ln>
            <a:noFill/>
          </a:ln>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de-DE" altLang="de-DE" sz="1400" b="1" dirty="0">
                <a:solidFill>
                  <a:srgbClr val="FF0000"/>
                </a:solidFill>
              </a:rPr>
              <a:t>Discount code</a:t>
            </a:r>
            <a:r>
              <a:rPr lang="de-DE" altLang="de-DE" sz="1400" b="1" dirty="0"/>
              <a:t>: 25% </a:t>
            </a:r>
            <a:r>
              <a:rPr lang="de-DE" altLang="de-DE" sz="1400" b="1" dirty="0" err="1"/>
              <a:t>discount</a:t>
            </a:r>
            <a:r>
              <a:rPr lang="de-DE" altLang="de-DE" sz="1400" b="1" dirty="0"/>
              <a:t>, </a:t>
            </a:r>
            <a:r>
              <a:rPr lang="de-DE" altLang="de-DE" sz="1400" b="1" dirty="0" err="1"/>
              <a:t>redeemable</a:t>
            </a:r>
            <a:r>
              <a:rPr lang="de-DE" altLang="de-DE" sz="1400" b="1" dirty="0"/>
              <a:t> on </a:t>
            </a:r>
            <a:r>
              <a:rPr lang="de-DE" altLang="de-DE" sz="1400" b="1" dirty="0" err="1"/>
              <a:t>the</a:t>
            </a:r>
            <a:r>
              <a:rPr lang="de-DE" altLang="de-DE" sz="1400" b="1" dirty="0"/>
              <a:t> Wolters Kluwer </a:t>
            </a:r>
            <a:r>
              <a:rPr lang="de-DE" altLang="de-DE" sz="1400" b="1" dirty="0" err="1"/>
              <a:t>eStore</a:t>
            </a:r>
            <a:r>
              <a:rPr lang="de-DE" altLang="de-DE" sz="1400" b="1" dirty="0"/>
              <a:t> </a:t>
            </a:r>
            <a:r>
              <a:rPr lang="de-DE" altLang="de-DE" sz="1400" b="1" dirty="0" err="1"/>
              <a:t>until</a:t>
            </a:r>
            <a:r>
              <a:rPr lang="de-DE" altLang="de-DE" sz="1400" b="1" dirty="0"/>
              <a:t> September 1st 2020: </a:t>
            </a:r>
            <a:r>
              <a:rPr lang="en-US" sz="1400" u="sng" dirty="0">
                <a:hlinkClick r:id="rId6"/>
              </a:rPr>
              <a:t>https://lrus.wolterskluwer.com/store/product/unidroit-principles-of-international-commercial-contracts/</a:t>
            </a:r>
            <a:r>
              <a:rPr lang="en-US" sz="1400" i="0" dirty="0"/>
              <a:t> (enter code </a:t>
            </a:r>
            <a:r>
              <a:rPr lang="de-DE" altLang="de-DE" sz="1400" b="1" dirty="0">
                <a:solidFill>
                  <a:srgbClr val="FF0000"/>
                </a:solidFill>
              </a:rPr>
              <a:t>ACC2020 )</a:t>
            </a:r>
          </a:p>
        </p:txBody>
      </p:sp>
      <p:sp>
        <p:nvSpPr>
          <p:cNvPr id="15" name="Textfeld 11"/>
          <p:cNvSpPr txBox="1">
            <a:spLocks noChangeArrowheads="1"/>
          </p:cNvSpPr>
          <p:nvPr/>
        </p:nvSpPr>
        <p:spPr bwMode="auto">
          <a:xfrm>
            <a:off x="76372" y="5612904"/>
            <a:ext cx="8811036" cy="584775"/>
          </a:xfrm>
          <a:prstGeom prst="rect">
            <a:avLst/>
          </a:prstGeom>
          <a:noFill/>
          <a:ln>
            <a:noFill/>
          </a:ln>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de-DE" altLang="de-DE" sz="1600" dirty="0" err="1"/>
              <a:t>Pre-Publication</a:t>
            </a:r>
            <a:r>
              <a:rPr lang="de-DE" altLang="de-DE" sz="1600" dirty="0"/>
              <a:t> </a:t>
            </a:r>
            <a:r>
              <a:rPr lang="de-DE" altLang="de-DE" sz="1600" dirty="0" err="1"/>
              <a:t>of</a:t>
            </a:r>
            <a:r>
              <a:rPr lang="de-DE" altLang="de-DE" sz="1600" dirty="0"/>
              <a:t> an </a:t>
            </a:r>
            <a:r>
              <a:rPr lang="de-DE" altLang="de-DE" sz="1600" dirty="0" err="1"/>
              <a:t>article</a:t>
            </a:r>
            <a:r>
              <a:rPr lang="de-DE" altLang="de-DE" sz="1600" dirty="0"/>
              <a:t> </a:t>
            </a:r>
            <a:r>
              <a:rPr lang="de-DE" altLang="de-DE" sz="1600" dirty="0" err="1"/>
              <a:t>for</a:t>
            </a:r>
            <a:r>
              <a:rPr lang="de-DE" altLang="de-DE" sz="1600" dirty="0"/>
              <a:t> </a:t>
            </a:r>
            <a:r>
              <a:rPr lang="de-DE" altLang="de-DE" sz="1600" dirty="0" err="1"/>
              <a:t>the</a:t>
            </a:r>
            <a:r>
              <a:rPr lang="de-DE" altLang="de-DE" sz="1600" dirty="0"/>
              <a:t> </a:t>
            </a:r>
            <a:r>
              <a:rPr lang="de-DE" altLang="de-DE" sz="1600" dirty="0" err="1"/>
              <a:t>Tulane</a:t>
            </a:r>
            <a:r>
              <a:rPr lang="de-DE" altLang="de-DE" sz="1600" dirty="0"/>
              <a:t> Journal </a:t>
            </a:r>
            <a:r>
              <a:rPr lang="de-DE" altLang="de-DE" sz="1600" dirty="0" err="1"/>
              <a:t>of</a:t>
            </a:r>
            <a:r>
              <a:rPr lang="de-DE" altLang="de-DE" sz="1600" dirty="0"/>
              <a:t> International and </a:t>
            </a:r>
            <a:r>
              <a:rPr lang="de-DE" altLang="de-DE" sz="1600" dirty="0" err="1"/>
              <a:t>Comparative</a:t>
            </a:r>
            <a:r>
              <a:rPr lang="de-DE" altLang="de-DE" sz="1600" dirty="0"/>
              <a:t> Law</a:t>
            </a:r>
          </a:p>
          <a:p>
            <a:pPr>
              <a:spcBef>
                <a:spcPct val="0"/>
              </a:spcBef>
              <a:buFontTx/>
              <a:buNone/>
              <a:defRPr/>
            </a:pPr>
            <a:r>
              <a:rPr lang="de-DE" altLang="de-DE" sz="1600" dirty="0"/>
              <a:t>on SSRN: </a:t>
            </a:r>
            <a:r>
              <a:rPr lang="de-DE" sz="1600" u="sng" dirty="0">
                <a:hlinkClick r:id="rId7"/>
              </a:rPr>
              <a:t>http://ssrn.com/abstract=3491669</a:t>
            </a:r>
            <a:endParaRPr lang="de-DE" altLang="de-DE" sz="1600" dirty="0"/>
          </a:p>
        </p:txBody>
      </p:sp>
      <p:sp>
        <p:nvSpPr>
          <p:cNvPr id="16" name="Textfeld 12"/>
          <p:cNvSpPr txBox="1">
            <a:spLocks noChangeArrowheads="1"/>
          </p:cNvSpPr>
          <p:nvPr/>
        </p:nvSpPr>
        <p:spPr bwMode="auto">
          <a:xfrm>
            <a:off x="35239" y="1236980"/>
            <a:ext cx="6550625"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sz="1800" dirty="0"/>
              <a:t>Over 35 </a:t>
            </a:r>
            <a:r>
              <a:rPr lang="de-DE" altLang="de-DE" sz="1800" dirty="0" err="1"/>
              <a:t>book</a:t>
            </a:r>
            <a:r>
              <a:rPr lang="de-DE" altLang="de-DE" sz="1800" dirty="0"/>
              <a:t> </a:t>
            </a:r>
            <a:r>
              <a:rPr lang="de-DE" altLang="de-DE" sz="1800" dirty="0" err="1"/>
              <a:t>reviews</a:t>
            </a:r>
            <a:r>
              <a:rPr lang="de-DE" altLang="de-DE" sz="1800" dirty="0"/>
              <a:t> in 20 </a:t>
            </a:r>
            <a:r>
              <a:rPr lang="de-DE" altLang="de-DE" sz="1800" dirty="0" err="1"/>
              <a:t>jurisdictions</a:t>
            </a:r>
            <a:endParaRPr lang="de-DE" altLang="de-DE" sz="1800" dirty="0"/>
          </a:p>
        </p:txBody>
      </p:sp>
      <p:sp>
        <p:nvSpPr>
          <p:cNvPr id="17" name="Textfeld 13"/>
          <p:cNvSpPr txBox="1">
            <a:spLocks noChangeArrowheads="1"/>
          </p:cNvSpPr>
          <p:nvPr/>
        </p:nvSpPr>
        <p:spPr bwMode="auto">
          <a:xfrm>
            <a:off x="134937" y="2524139"/>
            <a:ext cx="6450927" cy="338554"/>
          </a:xfrm>
          <a:prstGeom prst="rect">
            <a:avLst/>
          </a:prstGeom>
          <a:solidFill>
            <a:schemeClr val="bg1">
              <a:lumMod val="85000"/>
            </a:schemeClr>
          </a:solidFill>
          <a:ln>
            <a:noFill/>
          </a:ln>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de-DE" altLang="de-DE" sz="1600" b="1" dirty="0"/>
              <a:t>YouTube</a:t>
            </a:r>
            <a:r>
              <a:rPr lang="de-DE" altLang="de-DE" sz="1600" dirty="0"/>
              <a:t>: </a:t>
            </a:r>
            <a:r>
              <a:rPr lang="es-CR" sz="1600" u="sng" dirty="0">
                <a:hlinkClick r:id="rId8"/>
              </a:rPr>
              <a:t>https://www.youtube.com/watch?v=jX0utyTCC5Q</a:t>
            </a:r>
            <a:endParaRPr lang="de-DE" sz="1600" u="sng" dirty="0"/>
          </a:p>
        </p:txBody>
      </p:sp>
      <p:sp>
        <p:nvSpPr>
          <p:cNvPr id="18" name="Rechteck 17"/>
          <p:cNvSpPr/>
          <p:nvPr/>
        </p:nvSpPr>
        <p:spPr bwMode="auto">
          <a:xfrm>
            <a:off x="134937" y="3690062"/>
            <a:ext cx="8780463" cy="89371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r>
              <a:rPr lang="de-DE" sz="1600" b="1" dirty="0"/>
              <a:t>ACC Docket </a:t>
            </a:r>
            <a:r>
              <a:rPr lang="de-DE" sz="1600" dirty="0"/>
              <a:t>(</a:t>
            </a:r>
            <a:r>
              <a:rPr lang="de-DE" sz="1600" dirty="0" err="1"/>
              <a:t>with</a:t>
            </a:r>
            <a:r>
              <a:rPr lang="de-DE" sz="1600" dirty="0"/>
              <a:t> Ghada Audit): </a:t>
            </a:r>
            <a:r>
              <a:rPr lang="de-DE" sz="1600" dirty="0" err="1"/>
              <a:t>Deploying</a:t>
            </a:r>
            <a:r>
              <a:rPr lang="de-DE" sz="1600" dirty="0"/>
              <a:t> Robust Default Rules: International Commercial </a:t>
            </a:r>
            <a:r>
              <a:rPr lang="de-DE" sz="1600" dirty="0" err="1"/>
              <a:t>Contracts</a:t>
            </a:r>
            <a:r>
              <a:rPr lang="de-DE" sz="1600" dirty="0"/>
              <a:t> </a:t>
            </a:r>
            <a:r>
              <a:rPr lang="de-DE" sz="1600" dirty="0" err="1"/>
              <a:t>Under</a:t>
            </a:r>
            <a:r>
              <a:rPr lang="de-DE" sz="1600" dirty="0"/>
              <a:t> UNIDROIT </a:t>
            </a:r>
            <a:r>
              <a:rPr lang="de-DE" sz="1600" u="sng" dirty="0">
                <a:hlinkClick r:id="rId9"/>
              </a:rPr>
              <a:t>https://www.accdocket.com/articles/international-commercial-contracts-under-unidroit.cfm</a:t>
            </a:r>
            <a:endParaRPr lang="de-DE" sz="1600" dirty="0"/>
          </a:p>
        </p:txBody>
      </p:sp>
      <p:sp>
        <p:nvSpPr>
          <p:cNvPr id="19" name="Rechteck 18"/>
          <p:cNvSpPr/>
          <p:nvPr/>
        </p:nvSpPr>
        <p:spPr bwMode="auto">
          <a:xfrm>
            <a:off x="124580" y="4641383"/>
            <a:ext cx="8714620" cy="869506"/>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de-DE" sz="1600" b="1" dirty="0"/>
              <a:t>Hamburg Law Review 2018/2</a:t>
            </a:r>
            <a:r>
              <a:rPr lang="de-DE" sz="1600" dirty="0"/>
              <a:t>: </a:t>
            </a:r>
            <a:r>
              <a:rPr lang="en-US" sz="1600" dirty="0"/>
              <a:t>Towards Use of the UNIDROIT Principles 2016 in Practice - a Bridge between Common and Civil Law (with perspectives from Australia, China, England, Germany, USA) available at: </a:t>
            </a:r>
            <a:r>
              <a:rPr lang="de-DE" sz="1600" dirty="0">
                <a:hlinkClick r:id="rId10"/>
              </a:rPr>
              <a:t>https://www.bod.de/buchshop/hamburg-law-review-20182-9783749492954</a:t>
            </a:r>
            <a:endParaRPr lang="de-DE" sz="160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36</a:t>
            </a:fld>
            <a:endParaRPr lang="en-US" sz="1000" dirty="0">
              <a:solidFill>
                <a:schemeClr val="bg1"/>
              </a:solidFill>
            </a:endParaRPr>
          </a:p>
        </p:txBody>
      </p:sp>
      <p:pic>
        <p:nvPicPr>
          <p:cNvPr id="20" name="Picture 4" descr="Quijano &amp;amp; Associates">
            <a:extLst>
              <a:ext uri="{FF2B5EF4-FFF2-40B4-BE49-F238E27FC236}">
                <a16:creationId xmlns:a16="http://schemas.microsoft.com/office/drawing/2014/main" id="{B250B565-4037-4232-8F7A-089710A64E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picture containing wall, monitor&#10;&#10;Description automatically generated">
            <a:extLst>
              <a:ext uri="{FF2B5EF4-FFF2-40B4-BE49-F238E27FC236}">
                <a16:creationId xmlns:a16="http://schemas.microsoft.com/office/drawing/2014/main" id="{63CBBD2A-DCEF-4C30-97E5-D03B3E36F7E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23" name="Rectangle 22">
            <a:extLst>
              <a:ext uri="{FF2B5EF4-FFF2-40B4-BE49-F238E27FC236}">
                <a16:creationId xmlns:a16="http://schemas.microsoft.com/office/drawing/2014/main" id="{CC0C1550-7C6C-47FC-8BAE-3146AD03DA82}"/>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24" name="Picture 23" descr="A picture containing sitting, red, white&#10;&#10;Description automatically generated">
            <a:hlinkClick r:id="rId13"/>
            <a:extLst>
              <a:ext uri="{FF2B5EF4-FFF2-40B4-BE49-F238E27FC236}">
                <a16:creationId xmlns:a16="http://schemas.microsoft.com/office/drawing/2014/main" id="{210D8777-1258-48E1-816B-5FFA021033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99451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7" name="Rectangle 4"/>
          <p:cNvSpPr>
            <a:spLocks noChangeArrowheads="1"/>
          </p:cNvSpPr>
          <p:nvPr/>
        </p:nvSpPr>
        <p:spPr bwMode="auto">
          <a:xfrm>
            <a:off x="2027613" y="1600200"/>
            <a:ext cx="4292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i="0" dirty="0">
                <a:solidFill>
                  <a:srgbClr val="000000"/>
                </a:solidFill>
              </a:rPr>
              <a:t>Marc O. Dedman</a:t>
            </a:r>
          </a:p>
          <a:p>
            <a:pPr>
              <a:spcBef>
                <a:spcPct val="0"/>
              </a:spcBef>
              <a:buFontTx/>
              <a:buNone/>
            </a:pPr>
            <a:r>
              <a:rPr lang="en-US" altLang="en-US" sz="1600" i="0" dirty="0">
                <a:solidFill>
                  <a:srgbClr val="000000"/>
                </a:solidFill>
              </a:rPr>
              <a:t>Barton LLP</a:t>
            </a:r>
          </a:p>
          <a:p>
            <a:pPr>
              <a:spcBef>
                <a:spcPct val="0"/>
              </a:spcBef>
              <a:buFontTx/>
              <a:buNone/>
            </a:pPr>
            <a:r>
              <a:rPr lang="en-US" altLang="en-US" sz="1600" i="0" dirty="0">
                <a:solidFill>
                  <a:srgbClr val="000000"/>
                </a:solidFill>
              </a:rPr>
              <a:t>New York, NY; Nashville, TN</a:t>
            </a:r>
          </a:p>
          <a:p>
            <a:pPr>
              <a:spcBef>
                <a:spcPct val="0"/>
              </a:spcBef>
              <a:buFontTx/>
              <a:buNone/>
            </a:pPr>
            <a:r>
              <a:rPr lang="en-US" altLang="en-US" sz="1600" dirty="0">
                <a:solidFill>
                  <a:srgbClr val="000000"/>
                </a:solidFill>
              </a:rPr>
              <a:t>615.340.6790</a:t>
            </a:r>
          </a:p>
          <a:p>
            <a:pPr>
              <a:spcBef>
                <a:spcPct val="0"/>
              </a:spcBef>
              <a:buFontTx/>
              <a:buNone/>
            </a:pPr>
            <a:r>
              <a:rPr lang="en-US" altLang="en-US" sz="1600" dirty="0">
                <a:solidFill>
                  <a:srgbClr val="000000"/>
                </a:solidFill>
              </a:rPr>
              <a:t>mdedman@bartonesq.com</a:t>
            </a:r>
            <a:endParaRPr lang="en-US" altLang="en-US" sz="1600" i="0" dirty="0">
              <a:solidFill>
                <a:srgbClr val="000000"/>
              </a:solidFill>
            </a:endParaRPr>
          </a:p>
        </p:txBody>
      </p:sp>
      <p:sp>
        <p:nvSpPr>
          <p:cNvPr id="2" name="Rechteck 1">
            <a:extLst>
              <a:ext uri="{FF2B5EF4-FFF2-40B4-BE49-F238E27FC236}">
                <a16:creationId xmlns:a16="http://schemas.microsoft.com/office/drawing/2014/main" id="{FF5CBA6B-8F93-4641-9A09-BDC5AD36AE06}"/>
              </a:ext>
            </a:extLst>
          </p:cNvPr>
          <p:cNvSpPr/>
          <p:nvPr/>
        </p:nvSpPr>
        <p:spPr>
          <a:xfrm>
            <a:off x="381000" y="152400"/>
            <a:ext cx="2971800" cy="32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Your</a:t>
            </a:r>
            <a:r>
              <a:rPr lang="de-DE" dirty="0"/>
              <a:t> </a:t>
            </a:r>
            <a:r>
              <a:rPr lang="de-DE" dirty="0" err="1"/>
              <a:t>Presenters</a:t>
            </a:r>
            <a:endParaRPr lang="de-DE" dirty="0"/>
          </a:p>
        </p:txBody>
      </p:sp>
      <p:sp>
        <p:nvSpPr>
          <p:cNvPr id="4" name="Foliennummernplatzhalter 3"/>
          <p:cNvSpPr>
            <a:spLocks noGrp="1"/>
          </p:cNvSpPr>
          <p:nvPr>
            <p:ph type="sldNum" sz="quarter" idx="12"/>
          </p:nvPr>
        </p:nvSpPr>
        <p:spPr/>
        <p:txBody>
          <a:bodyPr/>
          <a:lstStyle/>
          <a:p>
            <a:fld id="{D93831B6-0147-426F-BCA4-2B81AEB2BD94}" type="slidenum">
              <a:rPr lang="en-US" sz="1000" smtClean="0">
                <a:solidFill>
                  <a:schemeClr val="bg1"/>
                </a:solidFill>
              </a:rPr>
              <a:t>4</a:t>
            </a:fld>
            <a:endParaRPr lang="en-US" sz="1000" dirty="0">
              <a:solidFill>
                <a:schemeClr val="bg1"/>
              </a:solidFill>
            </a:endParaRPr>
          </a:p>
        </p:txBody>
      </p:sp>
      <p:pic>
        <p:nvPicPr>
          <p:cNvPr id="1026" name="Picture 2" descr="Marc O. Dedman">
            <a:extLst>
              <a:ext uri="{FF2B5EF4-FFF2-40B4-BE49-F238E27FC236}">
                <a16:creationId xmlns:a16="http://schemas.microsoft.com/office/drawing/2014/main" id="{66F57486-EE25-448B-BE44-953BDB94F5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132"/>
          <a:stretch/>
        </p:blipFill>
        <p:spPr bwMode="auto">
          <a:xfrm>
            <a:off x="83516" y="1676400"/>
            <a:ext cx="1937170" cy="18113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arge body of water with a city in the background&#10;&#10;Description automatically generated">
            <a:extLst>
              <a:ext uri="{FF2B5EF4-FFF2-40B4-BE49-F238E27FC236}">
                <a16:creationId xmlns:a16="http://schemas.microsoft.com/office/drawing/2014/main" id="{7A7C5A1E-02F4-4FC3-A6DD-BD139EAAA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6391" y="76200"/>
            <a:ext cx="2265703" cy="1512477"/>
          </a:xfrm>
          <a:prstGeom prst="rect">
            <a:avLst/>
          </a:prstGeom>
        </p:spPr>
      </p:pic>
      <p:sp>
        <p:nvSpPr>
          <p:cNvPr id="6" name="Rectangle 5">
            <a:extLst>
              <a:ext uri="{FF2B5EF4-FFF2-40B4-BE49-F238E27FC236}">
                <a16:creationId xmlns:a16="http://schemas.microsoft.com/office/drawing/2014/main" id="{8471392F-B6A8-469B-8807-A8895BBB8D91}"/>
              </a:ext>
            </a:extLst>
          </p:cNvPr>
          <p:cNvSpPr/>
          <p:nvPr/>
        </p:nvSpPr>
        <p:spPr>
          <a:xfrm>
            <a:off x="231815" y="3499381"/>
            <a:ext cx="8610600" cy="2462213"/>
          </a:xfrm>
          <a:prstGeom prst="rect">
            <a:avLst/>
          </a:prstGeom>
        </p:spPr>
        <p:txBody>
          <a:bodyPr wrap="square">
            <a:spAutoFit/>
          </a:bodyPr>
          <a:lstStyle/>
          <a:p>
            <a:r>
              <a:rPr lang="en-US" sz="1100" dirty="0">
                <a:solidFill>
                  <a:srgbClr val="000000"/>
                </a:solidFill>
                <a:latin typeface="Arial" panose="020B0604020202020204" pitchFamily="34" charset="0"/>
              </a:rPr>
              <a:t>coverage and bad faith claims, litigation and risk mitigation, crisis management, and healthcare administration and liability. Marc has a history as a strong advocate in the courtroom and alternate dispute resolution proceedings. His experience in resolving problems after they occur has also made him a valuable legal ally in helping to avoid problems before they occur for domestic and international clients alike. Marc collaborates with the firm’s transactional, cybersecurity, tax, and corporate attorneys to offer a comprehensive set of business services to clients. He remains an active and outstanding leader in the international business community, and he is also consulted by international law firms for his capabilities spanning across multiple practice areas. He has moderated numerous international panels, including at Belmont University School of Law in Nashville, Tennessee; Tulane University School of Law in New Orleans, Louisiana; and for the International Association of Primerus Law Firms at events in Washington, D.C. and Miami, Florida. Marc has an “AV Preeminent” peer review by Martindale-Hubbell, was named “Best of the Bar: International” by Nashville Business Journal in 2017 and 2019, was selected to Super Lawyers from 2018 to present, and currently serves on the Executive Council for the Tennessee Bar Association International Law and Practice Section. After graduating from law school, Marc served four years in the U.S. Army Judge Advocate General’s Corps, primarily in Washington, D.C. He was awarded the U.S. Army Commendation Medal, the Meritorious Service Medal, and the Army Air Assault Badge. Prior to joining Barton, Marc was with Spicer </a:t>
            </a:r>
            <a:r>
              <a:rPr lang="en-US" sz="1100" dirty="0" err="1">
                <a:solidFill>
                  <a:srgbClr val="000000"/>
                </a:solidFill>
                <a:latin typeface="Arial" panose="020B0604020202020204" pitchFamily="34" charset="0"/>
              </a:rPr>
              <a:t>Rudstrom</a:t>
            </a:r>
            <a:r>
              <a:rPr lang="en-US" sz="1100" dirty="0">
                <a:solidFill>
                  <a:srgbClr val="000000"/>
                </a:solidFill>
                <a:latin typeface="Arial" panose="020B0604020202020204" pitchFamily="34" charset="0"/>
              </a:rPr>
              <a:t>, PLLC in its Memphis and Nashville offices for 30 years. He was Spicer </a:t>
            </a:r>
            <a:r>
              <a:rPr lang="en-US" sz="1100" dirty="0" err="1">
                <a:solidFill>
                  <a:srgbClr val="000000"/>
                </a:solidFill>
                <a:latin typeface="Arial" panose="020B0604020202020204" pitchFamily="34" charset="0"/>
              </a:rPr>
              <a:t>Rudstrom’s</a:t>
            </a:r>
            <a:r>
              <a:rPr lang="en-US" sz="1100" dirty="0">
                <a:solidFill>
                  <a:srgbClr val="000000"/>
                </a:solidFill>
                <a:latin typeface="Arial" panose="020B0604020202020204" pitchFamily="34" charset="0"/>
              </a:rPr>
              <a:t> managing partner from 2015-2018, managing six offices in three states.</a:t>
            </a:r>
            <a:endParaRPr lang="en-US" sz="1100" b="0" dirty="0">
              <a:solidFill>
                <a:srgbClr val="000000"/>
              </a:solidFill>
              <a:effectLst/>
              <a:latin typeface="Arial" panose="020B0604020202020204" pitchFamily="34" charset="0"/>
            </a:endParaRPr>
          </a:p>
        </p:txBody>
      </p:sp>
      <p:pic>
        <p:nvPicPr>
          <p:cNvPr id="14" name="Picture 13" descr="A picture containing wall, monitor&#10;&#10;Description automatically generated">
            <a:extLst>
              <a:ext uri="{FF2B5EF4-FFF2-40B4-BE49-F238E27FC236}">
                <a16:creationId xmlns:a16="http://schemas.microsoft.com/office/drawing/2014/main" id="{C8DBBE24-F0C2-47BD-BC04-8BC37D0F91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5" name="Rectangle 14">
            <a:extLst>
              <a:ext uri="{FF2B5EF4-FFF2-40B4-BE49-F238E27FC236}">
                <a16:creationId xmlns:a16="http://schemas.microsoft.com/office/drawing/2014/main" id="{229BF640-608F-4472-8BB9-25838CA89CBB}"/>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9" name="Picture 8" descr="A bridge over a body of water with a city in the background&#10;&#10;Description automatically generated">
            <a:extLst>
              <a:ext uri="{FF2B5EF4-FFF2-40B4-BE49-F238E27FC236}">
                <a16:creationId xmlns:a16="http://schemas.microsoft.com/office/drawing/2014/main" id="{B21860DC-08D3-4B02-A5C4-16B15B4384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9455"/>
          <a:stretch/>
        </p:blipFill>
        <p:spPr>
          <a:xfrm>
            <a:off x="6494919" y="76200"/>
            <a:ext cx="2502950" cy="1512477"/>
          </a:xfrm>
          <a:prstGeom prst="rect">
            <a:avLst/>
          </a:prstGeom>
        </p:spPr>
      </p:pic>
      <p:grpSp>
        <p:nvGrpSpPr>
          <p:cNvPr id="13" name="Group 12">
            <a:extLst>
              <a:ext uri="{FF2B5EF4-FFF2-40B4-BE49-F238E27FC236}">
                <a16:creationId xmlns:a16="http://schemas.microsoft.com/office/drawing/2014/main" id="{D1835545-F40A-4DBF-ACE7-B055A5F1E511}"/>
              </a:ext>
            </a:extLst>
          </p:cNvPr>
          <p:cNvGrpSpPr/>
          <p:nvPr/>
        </p:nvGrpSpPr>
        <p:grpSpPr>
          <a:xfrm>
            <a:off x="7162800" y="1459230"/>
            <a:ext cx="1928773" cy="1078323"/>
            <a:chOff x="6620363" y="1588677"/>
            <a:chExt cx="2242610" cy="1201780"/>
          </a:xfrm>
        </p:grpSpPr>
        <p:pic>
          <p:nvPicPr>
            <p:cNvPr id="7" name="Picture 6" descr="A picture containing food, sitting&#10;&#10;Description automatically generated">
              <a:hlinkClick r:id="rId8"/>
              <a:extLst>
                <a:ext uri="{FF2B5EF4-FFF2-40B4-BE49-F238E27FC236}">
                  <a16:creationId xmlns:a16="http://schemas.microsoft.com/office/drawing/2014/main" id="{1288F988-E05C-4E7F-A0D8-A06F2DD605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0363" y="1588677"/>
              <a:ext cx="2242610" cy="1022945"/>
            </a:xfrm>
            <a:prstGeom prst="rect">
              <a:avLst/>
            </a:prstGeom>
          </p:spPr>
        </p:pic>
        <p:pic>
          <p:nvPicPr>
            <p:cNvPr id="18" name="Picture 17">
              <a:extLst>
                <a:ext uri="{FF2B5EF4-FFF2-40B4-BE49-F238E27FC236}">
                  <a16:creationId xmlns:a16="http://schemas.microsoft.com/office/drawing/2014/main" id="{DDF1197E-6440-439C-9C4C-13344095A8CF}"/>
                </a:ext>
              </a:extLst>
            </p:cNvPr>
            <p:cNvPicPr>
              <a:picLocks noChangeAspect="1"/>
            </p:cNvPicPr>
            <p:nvPr/>
          </p:nvPicPr>
          <p:blipFill>
            <a:blip r:embed="rId10">
              <a:grayscl/>
            </a:blip>
            <a:stretch>
              <a:fillRect/>
            </a:stretch>
          </p:blipFill>
          <p:spPr>
            <a:xfrm>
              <a:off x="6678184" y="2411768"/>
              <a:ext cx="2126967" cy="378689"/>
            </a:xfrm>
            <a:prstGeom prst="rect">
              <a:avLst/>
            </a:prstGeom>
          </p:spPr>
        </p:pic>
      </p:grpSp>
      <p:sp>
        <p:nvSpPr>
          <p:cNvPr id="16" name="TextBox 15">
            <a:extLst>
              <a:ext uri="{FF2B5EF4-FFF2-40B4-BE49-F238E27FC236}">
                <a16:creationId xmlns:a16="http://schemas.microsoft.com/office/drawing/2014/main" id="{D73F29C8-4AFE-47FB-91C0-EBFAF93B2F9A}"/>
              </a:ext>
            </a:extLst>
          </p:cNvPr>
          <p:cNvSpPr txBox="1"/>
          <p:nvPr/>
        </p:nvSpPr>
        <p:spPr>
          <a:xfrm>
            <a:off x="1981200" y="2971800"/>
            <a:ext cx="6861215" cy="600164"/>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Educated and originally licensed in the civil law, Marc Dedman has practiced the common law for over 30 years. He understands the often subtle differences between the two legal systems. He litigates and advises U.S. and international businesses in a wide range of matters relating to business transactions, insurance</a:t>
            </a:r>
          </a:p>
        </p:txBody>
      </p:sp>
    </p:spTree>
    <p:extLst>
      <p:ext uri="{BB962C8B-B14F-4D97-AF65-F5344CB8AC3E}">
        <p14:creationId xmlns:p14="http://schemas.microsoft.com/office/powerpoint/2010/main" val="127248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7" name="Rectangle 4"/>
          <p:cNvSpPr>
            <a:spLocks noChangeArrowheads="1"/>
          </p:cNvSpPr>
          <p:nvPr/>
        </p:nvSpPr>
        <p:spPr bwMode="auto">
          <a:xfrm>
            <a:off x="2425700" y="1875838"/>
            <a:ext cx="4292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i="0" dirty="0">
                <a:solidFill>
                  <a:srgbClr val="000000"/>
                </a:solidFill>
              </a:rPr>
              <a:t>Julio Quijano</a:t>
            </a:r>
          </a:p>
          <a:p>
            <a:pPr>
              <a:spcBef>
                <a:spcPct val="0"/>
              </a:spcBef>
              <a:buFontTx/>
              <a:buNone/>
            </a:pPr>
            <a:r>
              <a:rPr lang="en-US" altLang="en-US" sz="1600" dirty="0">
                <a:solidFill>
                  <a:srgbClr val="000000"/>
                </a:solidFill>
              </a:rPr>
              <a:t>Quijano &amp; Associates</a:t>
            </a:r>
          </a:p>
          <a:p>
            <a:pPr>
              <a:spcBef>
                <a:spcPct val="0"/>
              </a:spcBef>
              <a:buFontTx/>
              <a:buNone/>
            </a:pPr>
            <a:r>
              <a:rPr lang="en-US" altLang="en-US" sz="1600" i="0" dirty="0">
                <a:solidFill>
                  <a:srgbClr val="000000"/>
                </a:solidFill>
              </a:rPr>
              <a:t>Panama City, Panama</a:t>
            </a:r>
          </a:p>
          <a:p>
            <a:pPr>
              <a:spcBef>
                <a:spcPct val="0"/>
              </a:spcBef>
              <a:buFontTx/>
              <a:buNone/>
            </a:pPr>
            <a:r>
              <a:rPr lang="en-US" altLang="en-US" sz="1600" dirty="0">
                <a:solidFill>
                  <a:srgbClr val="000000"/>
                </a:solidFill>
              </a:rPr>
              <a:t>+507 269 2641</a:t>
            </a:r>
          </a:p>
          <a:p>
            <a:pPr>
              <a:spcBef>
                <a:spcPct val="0"/>
              </a:spcBef>
              <a:buFontTx/>
              <a:buNone/>
            </a:pPr>
            <a:r>
              <a:rPr lang="en-US" altLang="en-US" sz="1600" dirty="0">
                <a:solidFill>
                  <a:srgbClr val="000000"/>
                </a:solidFill>
              </a:rPr>
              <a:t>quijano@quijano.com</a:t>
            </a:r>
            <a:endParaRPr lang="en-US" altLang="en-US" sz="1600" i="0" dirty="0">
              <a:solidFill>
                <a:srgbClr val="000000"/>
              </a:solidFill>
            </a:endParaRPr>
          </a:p>
        </p:txBody>
      </p:sp>
      <p:sp>
        <p:nvSpPr>
          <p:cNvPr id="2" name="Rechteck 1">
            <a:extLst>
              <a:ext uri="{FF2B5EF4-FFF2-40B4-BE49-F238E27FC236}">
                <a16:creationId xmlns:a16="http://schemas.microsoft.com/office/drawing/2014/main" id="{FF5CBA6B-8F93-4641-9A09-BDC5AD36AE06}"/>
              </a:ext>
            </a:extLst>
          </p:cNvPr>
          <p:cNvSpPr/>
          <p:nvPr/>
        </p:nvSpPr>
        <p:spPr>
          <a:xfrm>
            <a:off x="381000" y="152400"/>
            <a:ext cx="2971800" cy="32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Your</a:t>
            </a:r>
            <a:r>
              <a:rPr lang="de-DE" dirty="0"/>
              <a:t> </a:t>
            </a:r>
            <a:r>
              <a:rPr lang="de-DE" dirty="0" err="1"/>
              <a:t>Presenters</a:t>
            </a:r>
            <a:endParaRPr lang="de-DE" dirty="0"/>
          </a:p>
        </p:txBody>
      </p:sp>
      <p:sp>
        <p:nvSpPr>
          <p:cNvPr id="4" name="Foliennummernplatzhalter 3"/>
          <p:cNvSpPr>
            <a:spLocks noGrp="1"/>
          </p:cNvSpPr>
          <p:nvPr>
            <p:ph type="sldNum" sz="quarter" idx="12"/>
          </p:nvPr>
        </p:nvSpPr>
        <p:spPr/>
        <p:txBody>
          <a:bodyPr/>
          <a:lstStyle/>
          <a:p>
            <a:fld id="{D93831B6-0147-426F-BCA4-2B81AEB2BD94}" type="slidenum">
              <a:rPr lang="en-US" sz="1000" smtClean="0">
                <a:solidFill>
                  <a:schemeClr val="bg1"/>
                </a:solidFill>
              </a:rPr>
              <a:t>5</a:t>
            </a:fld>
            <a:endParaRPr lang="en-US" sz="1000" dirty="0">
              <a:solidFill>
                <a:schemeClr val="bg1"/>
              </a:solidFill>
            </a:endParaRPr>
          </a:p>
        </p:txBody>
      </p:sp>
      <p:pic>
        <p:nvPicPr>
          <p:cNvPr id="2050" name="Picture 2" descr="Julio A. Quijano Berbey">
            <a:extLst>
              <a:ext uri="{FF2B5EF4-FFF2-40B4-BE49-F238E27FC236}">
                <a16:creationId xmlns:a16="http://schemas.microsoft.com/office/drawing/2014/main" id="{22A72FF3-F6C2-4D6B-9FC1-F0FCE0A571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85" r="13323" b="50000"/>
          <a:stretch/>
        </p:blipFill>
        <p:spPr bwMode="auto">
          <a:xfrm>
            <a:off x="0" y="1875838"/>
            <a:ext cx="2213264" cy="19859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wall, monitor&#10;&#10;Description automatically generated">
            <a:extLst>
              <a:ext uri="{FF2B5EF4-FFF2-40B4-BE49-F238E27FC236}">
                <a16:creationId xmlns:a16="http://schemas.microsoft.com/office/drawing/2014/main" id="{CB422BB9-D862-4539-8D9A-C97BF7951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1" name="Rectangle 10">
            <a:extLst>
              <a:ext uri="{FF2B5EF4-FFF2-40B4-BE49-F238E27FC236}">
                <a16:creationId xmlns:a16="http://schemas.microsoft.com/office/drawing/2014/main" id="{E293DFE6-367A-42E8-B615-07D85B484032}"/>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sp>
        <p:nvSpPr>
          <p:cNvPr id="13" name="Rectangle 12">
            <a:extLst>
              <a:ext uri="{FF2B5EF4-FFF2-40B4-BE49-F238E27FC236}">
                <a16:creationId xmlns:a16="http://schemas.microsoft.com/office/drawing/2014/main" id="{1F1DA4A3-7E58-4F58-A3DD-2444A0D8F1DA}"/>
              </a:ext>
            </a:extLst>
          </p:cNvPr>
          <p:cNvSpPr/>
          <p:nvPr/>
        </p:nvSpPr>
        <p:spPr>
          <a:xfrm>
            <a:off x="231815" y="4038600"/>
            <a:ext cx="8610600" cy="2031325"/>
          </a:xfrm>
          <a:prstGeom prst="rect">
            <a:avLst/>
          </a:prstGeom>
        </p:spPr>
        <p:txBody>
          <a:bodyPr wrap="square">
            <a:spAutoFit/>
          </a:bodyPr>
          <a:lstStyle/>
          <a:p>
            <a:r>
              <a:rPr lang="en-US" dirty="0"/>
              <a:t>Born in Panama City, 9th November 1963, he is currently the Managing Partner of Quijano &amp; Associates, a law firm established in 1959 and headquartered in Panama City, Republic of Panama with offices in seven (7) additional countries. In 1986, he graduated from Colgate University ( Bachelor of Arts Degree ), Hamilton, New York, U.S.A. in 1986, and he subsequently obtained, in 1989, a Juris Doctor Degree from Tulane University, New Orleans, Louisiana. U.S.A. A member of Panama's Maritime Association, and Panama's International Lawyers Association.  </a:t>
            </a:r>
            <a:endParaRPr lang="en-US" b="0" i="1" dirty="0">
              <a:solidFill>
                <a:srgbClr val="000000"/>
              </a:solidFill>
              <a:effectLst/>
              <a:latin typeface="Arial" panose="020B0604020202020204" pitchFamily="34" charset="0"/>
            </a:endParaRPr>
          </a:p>
        </p:txBody>
      </p:sp>
      <p:pic>
        <p:nvPicPr>
          <p:cNvPr id="2052" name="Picture 4" descr="Quijano &amp;amp; Associates">
            <a:extLst>
              <a:ext uri="{FF2B5EF4-FFF2-40B4-BE49-F238E27FC236}">
                <a16:creationId xmlns:a16="http://schemas.microsoft.com/office/drawing/2014/main" id="{44212B79-6C67-4654-99A9-0E275943EB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664" y="1948405"/>
            <a:ext cx="21717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view of a city next to a body of water&#10;&#10;Description automatically generated">
            <a:extLst>
              <a:ext uri="{FF2B5EF4-FFF2-40B4-BE49-F238E27FC236}">
                <a16:creationId xmlns:a16="http://schemas.microsoft.com/office/drawing/2014/main" id="{C3B43F92-CD84-4620-9392-B51F395495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8250" y="38101"/>
            <a:ext cx="2645923" cy="1763642"/>
          </a:xfrm>
          <a:prstGeom prst="rect">
            <a:avLst/>
          </a:prstGeom>
        </p:spPr>
      </p:pic>
    </p:spTree>
    <p:extLst>
      <p:ext uri="{BB962C8B-B14F-4D97-AF65-F5344CB8AC3E}">
        <p14:creationId xmlns:p14="http://schemas.microsoft.com/office/powerpoint/2010/main" val="85538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6" y="1654175"/>
            <a:ext cx="7772400" cy="1470025"/>
          </a:xfrm>
        </p:spPr>
        <p:txBody>
          <a:bodyPr>
            <a:normAutofit/>
          </a:bodyPr>
          <a:lstStyle/>
          <a:p>
            <a:endParaRPr lang="en-US" dirty="0"/>
          </a:p>
        </p:txBody>
      </p:sp>
      <p:sp>
        <p:nvSpPr>
          <p:cNvPr id="3" name="Subtitle 2"/>
          <p:cNvSpPr>
            <a:spLocks noGrp="1"/>
          </p:cNvSpPr>
          <p:nvPr>
            <p:ph type="subTitle" idx="1"/>
          </p:nvPr>
        </p:nvSpPr>
        <p:spPr>
          <a:xfrm>
            <a:off x="1066800" y="3505200"/>
            <a:ext cx="7086600" cy="2819400"/>
          </a:xfrm>
        </p:spPr>
        <p:txBody>
          <a:bodyPr>
            <a:normAutofit/>
          </a:bodyPr>
          <a:lstStyle/>
          <a:p>
            <a:endParaRPr lang="en-US" sz="2600" dirty="0">
              <a:solidFill>
                <a:schemeClr val="tx1"/>
              </a:solidFill>
            </a:endParaRPr>
          </a:p>
        </p:txBody>
      </p:sp>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144871"/>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721" y="1369154"/>
            <a:ext cx="8235029" cy="492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Ellipse 2"/>
          <p:cNvSpPr>
            <a:spLocks noChangeArrowheads="1"/>
          </p:cNvSpPr>
          <p:nvPr/>
        </p:nvSpPr>
        <p:spPr bwMode="auto">
          <a:xfrm>
            <a:off x="4161044" y="2743200"/>
            <a:ext cx="3687556" cy="3327315"/>
          </a:xfrm>
          <a:prstGeom prst="ellipse">
            <a:avLst/>
          </a:prstGeom>
          <a:solidFill>
            <a:srgbClr val="FF0000"/>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de-DE" altLang="de-DE" sz="2000" i="0" dirty="0">
                <a:solidFill>
                  <a:schemeClr val="bg1"/>
                </a:solidFill>
              </a:rPr>
              <a:t>Overview:</a:t>
            </a:r>
          </a:p>
          <a:p>
            <a:pPr algn="ctr">
              <a:spcBef>
                <a:spcPct val="0"/>
              </a:spcBef>
              <a:buFontTx/>
              <a:buNone/>
            </a:pPr>
            <a:r>
              <a:rPr lang="de-DE" altLang="de-DE" sz="2000" i="0" dirty="0">
                <a:solidFill>
                  <a:schemeClr val="bg1"/>
                </a:solidFill>
              </a:rPr>
              <a:t>Old Contracts versus New Contracts, Force Majeure, International Commercial, Insurance, Employment, and IT Contracts</a:t>
            </a:r>
          </a:p>
        </p:txBody>
      </p:sp>
      <p:sp>
        <p:nvSpPr>
          <p:cNvPr id="4" name="Foliennummernplatzhalter 3"/>
          <p:cNvSpPr>
            <a:spLocks noGrp="1"/>
          </p:cNvSpPr>
          <p:nvPr>
            <p:ph type="sldNum" sz="quarter" idx="12"/>
          </p:nvPr>
        </p:nvSpPr>
        <p:spPr/>
        <p:txBody>
          <a:bodyPr/>
          <a:lstStyle/>
          <a:p>
            <a:fld id="{D93831B6-0147-426F-BCA4-2B81AEB2BD94}" type="slidenum">
              <a:rPr lang="en-US" sz="1000" smtClean="0">
                <a:solidFill>
                  <a:schemeClr val="bg1"/>
                </a:solidFill>
              </a:rPr>
              <a:t>6</a:t>
            </a:fld>
            <a:endParaRPr lang="en-US" sz="1000" dirty="0">
              <a:solidFill>
                <a:schemeClr val="bg1"/>
              </a:solidFill>
            </a:endParaRPr>
          </a:p>
        </p:txBody>
      </p:sp>
      <p:pic>
        <p:nvPicPr>
          <p:cNvPr id="13" name="Picture 4" descr="Quijano &amp;amp; Associates">
            <a:extLst>
              <a:ext uri="{FF2B5EF4-FFF2-40B4-BE49-F238E27FC236}">
                <a16:creationId xmlns:a16="http://schemas.microsoft.com/office/drawing/2014/main" id="{71688863-36F4-4F15-B939-0EF24438F9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wall, monitor&#10;&#10;Description automatically generated">
            <a:extLst>
              <a:ext uri="{FF2B5EF4-FFF2-40B4-BE49-F238E27FC236}">
                <a16:creationId xmlns:a16="http://schemas.microsoft.com/office/drawing/2014/main" id="{6925DDDA-D049-4FBE-AE10-BEF4ED7FA9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6" name="Rectangle 15">
            <a:extLst>
              <a:ext uri="{FF2B5EF4-FFF2-40B4-BE49-F238E27FC236}">
                <a16:creationId xmlns:a16="http://schemas.microsoft.com/office/drawing/2014/main" id="{63B7D115-911A-46BC-9D22-7B74DEED3913}"/>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9" name="Picture 18" descr="A picture containing sitting, red, white&#10;&#10;Description automatically generated">
            <a:hlinkClick r:id="rId8"/>
            <a:extLst>
              <a:ext uri="{FF2B5EF4-FFF2-40B4-BE49-F238E27FC236}">
                <a16:creationId xmlns:a16="http://schemas.microsoft.com/office/drawing/2014/main" id="{7F98A57E-74A1-45B1-A118-74F94E818E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20270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8" name="Inhaltsplatzhalter 2"/>
          <p:cNvSpPr txBox="1">
            <a:spLocks noChangeArrowheads="1"/>
          </p:cNvSpPr>
          <p:nvPr/>
        </p:nvSpPr>
        <p:spPr>
          <a:xfrm>
            <a:off x="231815" y="1603617"/>
            <a:ext cx="9109074" cy="423235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buFontTx/>
              <a:buNone/>
            </a:pPr>
            <a:endParaRPr lang="de-DE" altLang="de-DE" b="1" dirty="0"/>
          </a:p>
          <a:p>
            <a:pPr marL="571500" indent="-571500" algn="l">
              <a:buFont typeface="+mj-lt"/>
              <a:buAutoNum type="romanUcPeriod"/>
            </a:pPr>
            <a:r>
              <a:rPr lang="en-US" altLang="de-DE" sz="2800" b="1" u="sng" dirty="0"/>
              <a:t>Overview</a:t>
            </a:r>
          </a:p>
          <a:p>
            <a:pPr marL="571500" indent="-571500" algn="l">
              <a:buFont typeface="+mj-lt"/>
              <a:buAutoNum type="romanUcPeriod"/>
            </a:pPr>
            <a:r>
              <a:rPr lang="en-US" altLang="de-DE" sz="2800" b="1" u="sng" dirty="0"/>
              <a:t>Old Contracts versus New Contracts</a:t>
            </a:r>
          </a:p>
          <a:p>
            <a:pPr marL="571500" indent="-571500" algn="l">
              <a:buFont typeface="+mj-lt"/>
              <a:buAutoNum type="romanUcPeriod"/>
            </a:pPr>
            <a:r>
              <a:rPr lang="en-US" altLang="de-DE" sz="2800" b="1" u="sng" dirty="0"/>
              <a:t>Force Majeure</a:t>
            </a:r>
          </a:p>
          <a:p>
            <a:pPr marL="571500" indent="-571500" algn="l">
              <a:buFont typeface="+mj-lt"/>
              <a:buAutoNum type="romanUcPeriod"/>
            </a:pPr>
            <a:r>
              <a:rPr lang="en-US" altLang="de-DE" sz="2800" b="1" u="sng" dirty="0"/>
              <a:t>International Commercial</a:t>
            </a:r>
          </a:p>
          <a:p>
            <a:pPr marL="571500" indent="-571500" algn="l">
              <a:buFont typeface="+mj-lt"/>
              <a:buAutoNum type="romanUcPeriod"/>
            </a:pPr>
            <a:r>
              <a:rPr lang="en-US" altLang="de-DE" sz="2800" b="1" u="sng" dirty="0"/>
              <a:t>Insurance</a:t>
            </a:r>
          </a:p>
          <a:p>
            <a:pPr marL="571500" indent="-571500" algn="l">
              <a:buFont typeface="+mj-lt"/>
              <a:buAutoNum type="romanUcPeriod"/>
            </a:pPr>
            <a:r>
              <a:rPr lang="en-US" altLang="de-DE" sz="2800" b="1" u="sng" dirty="0"/>
              <a:t>Employment</a:t>
            </a:r>
          </a:p>
          <a:p>
            <a:pPr marL="571500" indent="-571500" algn="l">
              <a:buFont typeface="+mj-lt"/>
              <a:buAutoNum type="romanUcPeriod"/>
            </a:pPr>
            <a:r>
              <a:rPr lang="en-US" altLang="de-DE" sz="2800" b="1" u="sng" dirty="0"/>
              <a:t>IT Contracts</a:t>
            </a:r>
            <a:endParaRPr lang="en-US" altLang="de-DE" sz="2500" b="1" u="sng" dirty="0"/>
          </a:p>
          <a:p>
            <a:pPr marL="571500" indent="-571500" algn="l">
              <a:buFont typeface="+mj-lt"/>
              <a:buAutoNum type="romanUcPeriod"/>
            </a:pPr>
            <a:r>
              <a:rPr lang="en-US" altLang="de-DE" sz="2800" b="1" u="sng" dirty="0"/>
              <a:t>Questions</a:t>
            </a:r>
            <a:endParaRPr lang="de-DE" altLang="de-DE" dirty="0">
              <a:latin typeface="Flexo" pitchFamily="50" charset="0"/>
            </a:endParaRPr>
          </a:p>
          <a:p>
            <a:pPr>
              <a:buFontTx/>
              <a:buAutoNum type="romanUcPeriod"/>
            </a:pPr>
            <a:endParaRPr lang="de-DE" altLang="de-DE"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sp>
        <p:nvSpPr>
          <p:cNvPr id="19" name="Titel 2"/>
          <p:cNvSpPr txBox="1">
            <a:spLocks noChangeArrowheads="1"/>
          </p:cNvSpPr>
          <p:nvPr/>
        </p:nvSpPr>
        <p:spPr>
          <a:xfrm>
            <a:off x="685800" y="1143000"/>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AGENDA</a:t>
            </a:r>
            <a:endParaRPr lang="en-GB" altLang="de-DE" sz="3800"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7</a:t>
            </a:fld>
            <a:endParaRPr lang="en-US" sz="1000" dirty="0">
              <a:solidFill>
                <a:schemeClr val="bg1"/>
              </a:solidFill>
            </a:endParaRPr>
          </a:p>
        </p:txBody>
      </p:sp>
      <p:pic>
        <p:nvPicPr>
          <p:cNvPr id="13" name="Picture 4" descr="Quijano &amp;amp; Associates">
            <a:extLst>
              <a:ext uri="{FF2B5EF4-FFF2-40B4-BE49-F238E27FC236}">
                <a16:creationId xmlns:a16="http://schemas.microsoft.com/office/drawing/2014/main" id="{90FA2463-945E-47A3-A915-A2EFBB103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wall, monitor&#10;&#10;Description automatically generated">
            <a:extLst>
              <a:ext uri="{FF2B5EF4-FFF2-40B4-BE49-F238E27FC236}">
                <a16:creationId xmlns:a16="http://schemas.microsoft.com/office/drawing/2014/main" id="{67B29926-78F9-42BD-AFF5-88890C7441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20" name="Rectangle 19">
            <a:extLst>
              <a:ext uri="{FF2B5EF4-FFF2-40B4-BE49-F238E27FC236}">
                <a16:creationId xmlns:a16="http://schemas.microsoft.com/office/drawing/2014/main" id="{04DE2257-7643-4AF5-835E-CE958E1C3E72}"/>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2" name="Picture 11" descr="A picture containing sitting, red, white&#10;&#10;Description automatically generated">
            <a:hlinkClick r:id="rId7"/>
            <a:extLst>
              <a:ext uri="{FF2B5EF4-FFF2-40B4-BE49-F238E27FC236}">
                <a16:creationId xmlns:a16="http://schemas.microsoft.com/office/drawing/2014/main" id="{38003D28-FC84-4D5C-A990-3C20E18112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302718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8" name="Inhaltsplatzhalter 2"/>
          <p:cNvSpPr txBox="1">
            <a:spLocks noChangeArrowheads="1"/>
          </p:cNvSpPr>
          <p:nvPr/>
        </p:nvSpPr>
        <p:spPr>
          <a:xfrm>
            <a:off x="34926" y="1339551"/>
            <a:ext cx="9109074" cy="4368879"/>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buFontTx/>
              <a:buNone/>
            </a:pPr>
            <a:endParaRPr lang="de-DE" altLang="de-DE" b="1" dirty="0"/>
          </a:p>
          <a:p>
            <a:pPr marL="571500" indent="-571500" algn="l">
              <a:buFont typeface="+mj-lt"/>
              <a:buAutoNum type="romanUcPeriod"/>
            </a:pPr>
            <a:r>
              <a:rPr lang="en-US" altLang="de-DE" sz="2800" b="1" u="sng" dirty="0"/>
              <a:t>Old Contracts</a:t>
            </a:r>
            <a:r>
              <a:rPr lang="en-US" altLang="de-DE" sz="2800" b="1" dirty="0"/>
              <a:t>: COVID-19 accentuates the obvious.</a:t>
            </a:r>
          </a:p>
          <a:p>
            <a:pPr algn="l"/>
            <a:endParaRPr lang="en-US" altLang="de-DE" sz="2800" b="1" dirty="0"/>
          </a:p>
          <a:p>
            <a:pPr marL="800100" lvl="1" indent="-457200" algn="l">
              <a:buFont typeface="Arial" panose="020B0604020202020204" pitchFamily="34" charset="0"/>
              <a:buChar char="•"/>
            </a:pPr>
            <a:r>
              <a:rPr lang="en-US" altLang="de-DE" sz="2500" b="1" dirty="0"/>
              <a:t>Different legal families provide different instruments to cope with epidemics/pandemics.</a:t>
            </a:r>
          </a:p>
          <a:p>
            <a:pPr marL="800100" lvl="1" indent="-457200" algn="l">
              <a:buFont typeface="Arial" panose="020B0604020202020204" pitchFamily="34" charset="0"/>
              <a:buChar char="•"/>
            </a:pPr>
            <a:r>
              <a:rPr lang="en-US" altLang="de-DE" sz="2500" b="1" dirty="0"/>
              <a:t>Using existing international sources of law reduces risks.</a:t>
            </a:r>
          </a:p>
          <a:p>
            <a:pPr marL="800100" lvl="1" indent="-457200" algn="l">
              <a:buFont typeface="Arial" panose="020B0604020202020204" pitchFamily="34" charset="0"/>
              <a:buChar char="•"/>
            </a:pPr>
            <a:r>
              <a:rPr lang="en-US" altLang="de-DE" sz="2500" b="1" dirty="0"/>
              <a:t>The tools to use depend on your companies’ perspective and interests.</a:t>
            </a:r>
          </a:p>
          <a:p>
            <a:pPr marL="800100" lvl="1" indent="-457200" algn="l">
              <a:buFont typeface="Arial" panose="020B0604020202020204" pitchFamily="34" charset="0"/>
              <a:buChar char="•"/>
            </a:pPr>
            <a:r>
              <a:rPr lang="en-US" altLang="de-DE" sz="2500" b="1" dirty="0"/>
              <a:t>International is complex.</a:t>
            </a:r>
          </a:p>
          <a:p>
            <a:pPr marL="800100" lvl="1" indent="-457200" algn="l">
              <a:buFont typeface="Arial" panose="020B0604020202020204" pitchFamily="34" charset="0"/>
              <a:buChar char="•"/>
            </a:pPr>
            <a:r>
              <a:rPr lang="en-US" altLang="de-DE" sz="2500" b="1" dirty="0"/>
              <a:t>Mistakes made in the past in the organization of international business cost a lot of money.</a:t>
            </a:r>
          </a:p>
          <a:p>
            <a:pPr marL="800100" lvl="1" indent="-457200" algn="l">
              <a:buFont typeface="Arial" panose="020B0604020202020204" pitchFamily="34" charset="0"/>
              <a:buChar char="•"/>
            </a:pPr>
            <a:r>
              <a:rPr lang="en-US" altLang="de-DE" sz="2500" b="1" dirty="0"/>
              <a:t>International risk management is essential for diligent conduction of business.</a:t>
            </a:r>
          </a:p>
          <a:p>
            <a:pPr>
              <a:buFontTx/>
              <a:buNone/>
            </a:pPr>
            <a:endParaRPr lang="en-US" altLang="de-DE" sz="2800" b="1" dirty="0"/>
          </a:p>
          <a:p>
            <a:pPr algn="l">
              <a:lnSpc>
                <a:spcPct val="170000"/>
              </a:lnSpc>
            </a:pPr>
            <a:r>
              <a:rPr lang="en-US" altLang="de-DE" sz="2800" b="1" dirty="0"/>
              <a:t>II.      </a:t>
            </a:r>
            <a:r>
              <a:rPr lang="en-US" altLang="de-DE" sz="2800" b="1" u="sng" dirty="0"/>
              <a:t>New Contracts</a:t>
            </a:r>
            <a:r>
              <a:rPr lang="en-US" altLang="de-DE" sz="2800" b="1" dirty="0"/>
              <a:t>: Developing a Corona Clause with the UNIDROIT Principles of International Commercial Contracts 2016 under any Law</a:t>
            </a:r>
            <a:endParaRPr lang="de-DE" altLang="de-DE" dirty="0">
              <a:latin typeface="Flexo" pitchFamily="50" charset="0"/>
            </a:endParaRPr>
          </a:p>
          <a:p>
            <a:pPr>
              <a:buFontTx/>
              <a:buAutoNum type="romanUcPeriod"/>
            </a:pPr>
            <a:endParaRPr lang="de-DE" altLang="de-DE"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8</a:t>
            </a:fld>
            <a:endParaRPr lang="en-US" sz="1000" dirty="0">
              <a:solidFill>
                <a:schemeClr val="bg1"/>
              </a:solidFill>
            </a:endParaRPr>
          </a:p>
        </p:txBody>
      </p:sp>
      <p:pic>
        <p:nvPicPr>
          <p:cNvPr id="11" name="Picture 4" descr="Quijano &amp;amp; Associates">
            <a:extLst>
              <a:ext uri="{FF2B5EF4-FFF2-40B4-BE49-F238E27FC236}">
                <a16:creationId xmlns:a16="http://schemas.microsoft.com/office/drawing/2014/main" id="{D817B3BC-10C1-44E7-99BD-F338CF5B41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wall, monitor&#10;&#10;Description automatically generated">
            <a:extLst>
              <a:ext uri="{FF2B5EF4-FFF2-40B4-BE49-F238E27FC236}">
                <a16:creationId xmlns:a16="http://schemas.microsoft.com/office/drawing/2014/main" id="{4BE744E3-6304-4B39-87BE-3F61BAD89F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5" name="Rectangle 14">
            <a:extLst>
              <a:ext uri="{FF2B5EF4-FFF2-40B4-BE49-F238E27FC236}">
                <a16:creationId xmlns:a16="http://schemas.microsoft.com/office/drawing/2014/main" id="{3F6FB50B-58E9-416A-854A-EC58BE2DF536}"/>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2" name="Picture 11" descr="A picture containing sitting, red, white&#10;&#10;Description automatically generated">
            <a:hlinkClick r:id="rId7"/>
            <a:extLst>
              <a:ext uri="{FF2B5EF4-FFF2-40B4-BE49-F238E27FC236}">
                <a16:creationId xmlns:a16="http://schemas.microsoft.com/office/drawing/2014/main" id="{34AD6AD8-6E13-4452-89EE-BF62DF39DF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1395132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3" name="Titel 2"/>
          <p:cNvSpPr txBox="1">
            <a:spLocks noChangeArrowheads="1"/>
          </p:cNvSpPr>
          <p:nvPr/>
        </p:nvSpPr>
        <p:spPr>
          <a:xfrm>
            <a:off x="152400" y="1143000"/>
            <a:ext cx="8594764"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I. COVID-19 </a:t>
            </a:r>
            <a:r>
              <a:rPr lang="de-DE" altLang="de-DE" sz="3800" b="1" dirty="0" err="1"/>
              <a:t>Accentuates</a:t>
            </a:r>
            <a:r>
              <a:rPr lang="de-DE" altLang="de-DE" sz="3800" b="1" dirty="0"/>
              <a:t> </a:t>
            </a:r>
            <a:r>
              <a:rPr lang="de-DE" altLang="de-DE" sz="3800" b="1" dirty="0" err="1"/>
              <a:t>the</a:t>
            </a:r>
            <a:r>
              <a:rPr lang="de-DE" altLang="de-DE" sz="3800" b="1" dirty="0"/>
              <a:t> </a:t>
            </a:r>
            <a:r>
              <a:rPr lang="de-DE" altLang="de-DE" sz="3800" b="1" dirty="0" err="1"/>
              <a:t>Obvious</a:t>
            </a:r>
            <a:endParaRPr lang="en-GB" altLang="de-DE" sz="3800" b="1" dirty="0"/>
          </a:p>
        </p:txBody>
      </p:sp>
      <p:sp>
        <p:nvSpPr>
          <p:cNvPr id="15" name="Ellipse 3"/>
          <p:cNvSpPr>
            <a:spLocks noChangeArrowheads="1"/>
          </p:cNvSpPr>
          <p:nvPr/>
        </p:nvSpPr>
        <p:spPr bwMode="auto">
          <a:xfrm>
            <a:off x="1238250" y="2133700"/>
            <a:ext cx="6248400" cy="3891495"/>
          </a:xfrm>
          <a:prstGeom prst="ellipse">
            <a:avLst/>
          </a:prstGeom>
          <a:solidFill>
            <a:schemeClr val="accent1"/>
          </a:solidFill>
          <a:ln w="9525" algn="ctr">
            <a:solidFill>
              <a:schemeClr val="tx1"/>
            </a:solidFill>
            <a:round/>
            <a:headEnd/>
            <a:tailEnd/>
          </a:ln>
        </p:spPr>
        <p:txBody>
          <a:bodyPr anchor="ctr" anchorCtr="1"/>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de-DE" altLang="de-DE" sz="3200" b="1" dirty="0">
                <a:solidFill>
                  <a:schemeClr val="bg1"/>
                </a:solidFill>
              </a:rPr>
              <a:t>Different </a:t>
            </a:r>
            <a:r>
              <a:rPr lang="de-DE" altLang="de-DE" sz="3200" b="1" dirty="0" err="1">
                <a:solidFill>
                  <a:schemeClr val="bg1"/>
                </a:solidFill>
              </a:rPr>
              <a:t>approaches</a:t>
            </a:r>
            <a:r>
              <a:rPr lang="de-DE" altLang="de-DE" sz="3200" b="1" dirty="0">
                <a:solidFill>
                  <a:schemeClr val="bg1"/>
                </a:solidFill>
              </a:rPr>
              <a:t> </a:t>
            </a:r>
            <a:r>
              <a:rPr lang="de-DE" altLang="de-DE" sz="3200" b="1" dirty="0" err="1">
                <a:solidFill>
                  <a:schemeClr val="bg1"/>
                </a:solidFill>
              </a:rPr>
              <a:t>to</a:t>
            </a:r>
            <a:r>
              <a:rPr lang="de-DE" altLang="de-DE" sz="3200" b="1" dirty="0">
                <a:solidFill>
                  <a:schemeClr val="bg1"/>
                </a:solidFill>
              </a:rPr>
              <a:t> </a:t>
            </a:r>
            <a:r>
              <a:rPr lang="de-DE" altLang="de-DE" sz="3200" b="1" dirty="0" err="1">
                <a:solidFill>
                  <a:schemeClr val="bg1"/>
                </a:solidFill>
              </a:rPr>
              <a:t>epidemics</a:t>
            </a:r>
            <a:r>
              <a:rPr lang="de-DE" altLang="de-DE" sz="3200" b="1" dirty="0">
                <a:solidFill>
                  <a:schemeClr val="bg1"/>
                </a:solidFill>
              </a:rPr>
              <a:t>/</a:t>
            </a:r>
            <a:r>
              <a:rPr lang="de-DE" altLang="de-DE" sz="3200" b="1" dirty="0" err="1">
                <a:solidFill>
                  <a:schemeClr val="bg1"/>
                </a:solidFill>
              </a:rPr>
              <a:t>pandemics</a:t>
            </a:r>
            <a:r>
              <a:rPr lang="de-DE" altLang="de-DE" sz="3200" b="1" dirty="0">
                <a:solidFill>
                  <a:schemeClr val="bg1"/>
                </a:solidFill>
              </a:rPr>
              <a:t> </a:t>
            </a:r>
            <a:r>
              <a:rPr lang="de-DE" altLang="de-DE" sz="3200" b="1" dirty="0" err="1">
                <a:solidFill>
                  <a:schemeClr val="bg1"/>
                </a:solidFill>
              </a:rPr>
              <a:t>by</a:t>
            </a:r>
            <a:r>
              <a:rPr lang="de-DE" altLang="de-DE" sz="3200" b="1" dirty="0">
                <a:solidFill>
                  <a:schemeClr val="bg1"/>
                </a:solidFill>
              </a:rPr>
              <a:t> different legal </a:t>
            </a:r>
            <a:r>
              <a:rPr lang="de-DE" altLang="de-DE" sz="3200" b="1" dirty="0" err="1">
                <a:solidFill>
                  <a:schemeClr val="bg1"/>
                </a:solidFill>
              </a:rPr>
              <a:t>families</a:t>
            </a:r>
            <a:endParaRPr lang="de-DE" altLang="de-DE" sz="400" i="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9</a:t>
            </a:fld>
            <a:endParaRPr lang="en-US" sz="1000" dirty="0">
              <a:solidFill>
                <a:schemeClr val="bg1"/>
              </a:solidFill>
            </a:endParaRPr>
          </a:p>
        </p:txBody>
      </p:sp>
      <p:pic>
        <p:nvPicPr>
          <p:cNvPr id="11" name="Picture 4" descr="Quijano &amp;amp; Associates">
            <a:extLst>
              <a:ext uri="{FF2B5EF4-FFF2-40B4-BE49-F238E27FC236}">
                <a16:creationId xmlns:a16="http://schemas.microsoft.com/office/drawing/2014/main" id="{3F4D16E3-7B5F-474C-AFC2-FDC34C15E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85308"/>
            <a:ext cx="1504950" cy="12343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wall, monitor&#10;&#10;Description automatically generated">
            <a:extLst>
              <a:ext uri="{FF2B5EF4-FFF2-40B4-BE49-F238E27FC236}">
                <a16:creationId xmlns:a16="http://schemas.microsoft.com/office/drawing/2014/main" id="{47D6CD8C-C7BC-42A3-850F-B36FD7498B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392757"/>
            <a:ext cx="396835" cy="396835"/>
          </a:xfrm>
          <a:prstGeom prst="rect">
            <a:avLst/>
          </a:prstGeom>
        </p:spPr>
      </p:pic>
      <p:sp>
        <p:nvSpPr>
          <p:cNvPr id="17" name="Rectangle 16">
            <a:extLst>
              <a:ext uri="{FF2B5EF4-FFF2-40B4-BE49-F238E27FC236}">
                <a16:creationId xmlns:a16="http://schemas.microsoft.com/office/drawing/2014/main" id="{05EC9C09-8682-4CDD-B1F5-EA4500AFD536}"/>
              </a:ext>
            </a:extLst>
          </p:cNvPr>
          <p:cNvSpPr/>
          <p:nvPr/>
        </p:nvSpPr>
        <p:spPr>
          <a:xfrm>
            <a:off x="685573" y="6414572"/>
            <a:ext cx="5109091" cy="369332"/>
          </a:xfrm>
          <a:prstGeom prst="rect">
            <a:avLst/>
          </a:prstGeom>
        </p:spPr>
        <p:txBody>
          <a:bodyPr wrap="none">
            <a:spAutoFit/>
          </a:bodyPr>
          <a:lstStyle/>
          <a:p>
            <a:r>
              <a:rPr lang="en-US" altLang="en-US" dirty="0">
                <a:solidFill>
                  <a:schemeClr val="bg1"/>
                </a:solidFill>
                <a:latin typeface="Arial" panose="020B0604020202020204" pitchFamily="34" charset="0"/>
                <a:cs typeface="Arial" panose="020B0604020202020204" pitchFamily="34" charset="0"/>
              </a:rPr>
              <a:t>The International Society of Primerus Law Firms</a:t>
            </a:r>
            <a:endParaRPr lang="en-US" sz="3200" dirty="0">
              <a:solidFill>
                <a:schemeClr val="bg1"/>
              </a:solidFill>
            </a:endParaRPr>
          </a:p>
        </p:txBody>
      </p:sp>
      <p:pic>
        <p:nvPicPr>
          <p:cNvPr id="12" name="Picture 11" descr="A picture containing sitting, red, white&#10;&#10;Description automatically generated">
            <a:hlinkClick r:id="rId7"/>
            <a:extLst>
              <a:ext uri="{FF2B5EF4-FFF2-40B4-BE49-F238E27FC236}">
                <a16:creationId xmlns:a16="http://schemas.microsoft.com/office/drawing/2014/main" id="{420F7BA8-6424-4B6D-BD39-F6EBFD66DB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62" y="7620"/>
            <a:ext cx="2350325" cy="1316480"/>
          </a:xfrm>
          <a:prstGeom prst="rect">
            <a:avLst/>
          </a:prstGeom>
        </p:spPr>
      </p:pic>
    </p:spTree>
    <p:extLst>
      <p:ext uri="{BB962C8B-B14F-4D97-AF65-F5344CB8AC3E}">
        <p14:creationId xmlns:p14="http://schemas.microsoft.com/office/powerpoint/2010/main" val="61273187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45"/>
      </a:dk2>
      <a:lt2>
        <a:srgbClr val="DADADA"/>
      </a:lt2>
      <a:accent1>
        <a:srgbClr val="DF2E28"/>
      </a:accent1>
      <a:accent2>
        <a:srgbClr val="6D6D6D"/>
      </a:accent2>
      <a:accent3>
        <a:srgbClr val="363636"/>
      </a:accent3>
      <a:accent4>
        <a:srgbClr val="DF2E28"/>
      </a:accent4>
      <a:accent5>
        <a:srgbClr val="6D6D6D"/>
      </a:accent5>
      <a:accent6>
        <a:srgbClr val="FFFFFF"/>
      </a:accent6>
      <a:hlink>
        <a:srgbClr val="C6330E"/>
      </a:hlink>
      <a:folHlink>
        <a:srgbClr val="C6330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4553</Words>
  <Application>Microsoft Office PowerPoint</Application>
  <PresentationFormat>On-screen Show (4:3)</PresentationFormat>
  <Paragraphs>570</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Flexo</vt:lpstr>
      <vt:lpstr>Flexo Light</vt:lpstr>
      <vt:lpstr>Wingdings</vt:lpstr>
      <vt:lpstr>Office Theme</vt:lpstr>
      <vt:lpstr>Lessons Learned from  ﻿COVID-19 – A Comparative Review by Region </vt:lpstr>
      <vt:lpstr>About Primerus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very much!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Primerus!</dc:title>
  <dc:creator>kbundyra@ad.primerus.com</dc:creator>
  <cp:lastModifiedBy>Kelsey Amick</cp:lastModifiedBy>
  <cp:revision>91</cp:revision>
  <cp:lastPrinted>2020-05-13T17:00:11Z</cp:lastPrinted>
  <dcterms:created xsi:type="dcterms:W3CDTF">2019-02-19T20:04:49Z</dcterms:created>
  <dcterms:modified xsi:type="dcterms:W3CDTF">2020-05-20T13:44:07Z</dcterms:modified>
</cp:coreProperties>
</file>